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20" r:id="rId1"/>
  </p:sldMasterIdLst>
  <p:notesMasterIdLst>
    <p:notesMasterId r:id="rId26"/>
  </p:notesMasterIdLst>
  <p:sldIdLst>
    <p:sldId id="256" r:id="rId2"/>
    <p:sldId id="259" r:id="rId3"/>
    <p:sldId id="281" r:id="rId4"/>
    <p:sldId id="279" r:id="rId5"/>
    <p:sldId id="280" r:id="rId6"/>
    <p:sldId id="258" r:id="rId7"/>
    <p:sldId id="260" r:id="rId8"/>
    <p:sldId id="283" r:id="rId9"/>
    <p:sldId id="261" r:id="rId10"/>
    <p:sldId id="272" r:id="rId11"/>
    <p:sldId id="263" r:id="rId12"/>
    <p:sldId id="262" r:id="rId13"/>
    <p:sldId id="264" r:id="rId14"/>
    <p:sldId id="265" r:id="rId15"/>
    <p:sldId id="266" r:id="rId16"/>
    <p:sldId id="267" r:id="rId17"/>
    <p:sldId id="271" r:id="rId18"/>
    <p:sldId id="270" r:id="rId19"/>
    <p:sldId id="268" r:id="rId20"/>
    <p:sldId id="269" r:id="rId21"/>
    <p:sldId id="275" r:id="rId22"/>
    <p:sldId id="274" r:id="rId23"/>
    <p:sldId id="278"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64"/>
    <p:restoredTop sz="94715"/>
  </p:normalViewPr>
  <p:slideViewPr>
    <p:cSldViewPr snapToGrid="0" snapToObjects="1">
      <p:cViewPr varScale="1">
        <p:scale>
          <a:sx n="122" d="100"/>
          <a:sy n="122" d="100"/>
        </p:scale>
        <p:origin x="2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2.jpeg>
</file>

<file path=ppt/media/image18.jpeg>
</file>

<file path=ppt/media/image2.png>
</file>

<file path=ppt/media/image22.png>
</file>

<file path=ppt/media/image23.tiff>
</file>

<file path=ppt/media/image24.tiff>
</file>

<file path=ppt/media/image2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67F6AB-AF8A-5D4C-AFC9-35D7FB780780}" type="datetimeFigureOut">
              <a:rPr lang="en-US" smtClean="0"/>
              <a:t>9/27/21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984027-3BCC-9147-80A7-6CA18375CB7D}" type="slidenum">
              <a:rPr lang="en-US" smtClean="0"/>
              <a:t>‹#›</a:t>
            </a:fld>
            <a:endParaRPr lang="en-US"/>
          </a:p>
        </p:txBody>
      </p:sp>
    </p:spTree>
    <p:extLst>
      <p:ext uri="{BB962C8B-B14F-4D97-AF65-F5344CB8AC3E}">
        <p14:creationId xmlns:p14="http://schemas.microsoft.com/office/powerpoint/2010/main" val="2257440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984027-3BCC-9147-80A7-6CA18375CB7D}" type="slidenum">
              <a:rPr lang="en-US" smtClean="0"/>
              <a:t>5</a:t>
            </a:fld>
            <a:endParaRPr lang="en-US"/>
          </a:p>
        </p:txBody>
      </p:sp>
    </p:spTree>
    <p:extLst>
      <p:ext uri="{BB962C8B-B14F-4D97-AF65-F5344CB8AC3E}">
        <p14:creationId xmlns:p14="http://schemas.microsoft.com/office/powerpoint/2010/main" val="28643527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984027-3BCC-9147-80A7-6CA18375CB7D}" type="slidenum">
              <a:rPr lang="en-US" smtClean="0"/>
              <a:t>21</a:t>
            </a:fld>
            <a:endParaRPr lang="en-US"/>
          </a:p>
        </p:txBody>
      </p:sp>
    </p:spTree>
    <p:extLst>
      <p:ext uri="{BB962C8B-B14F-4D97-AF65-F5344CB8AC3E}">
        <p14:creationId xmlns:p14="http://schemas.microsoft.com/office/powerpoint/2010/main" val="2672597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CDAE4-DFAC-CA43-9B45-46B7CFA1E4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61190B-F3E6-0E49-BF56-803B657840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DB30D5-CDB4-E24D-90DC-6E5B1157D586}"/>
              </a:ext>
            </a:extLst>
          </p:cNvPr>
          <p:cNvSpPr>
            <a:spLocks noGrp="1"/>
          </p:cNvSpPr>
          <p:nvPr>
            <p:ph type="dt" sz="half" idx="10"/>
          </p:nvPr>
        </p:nvSpPr>
        <p:spPr/>
        <p:txBody>
          <a:bodyPr/>
          <a:lstStyle/>
          <a:p>
            <a:fld id="{4B2EB047-5B70-B94D-993F-F7F43E3B6F9E}" type="datetime1">
              <a:rPr lang="en-US" smtClean="0"/>
              <a:t>9/27/21</a:t>
            </a:fld>
            <a:endParaRPr lang="en-US"/>
          </a:p>
        </p:txBody>
      </p:sp>
      <p:sp>
        <p:nvSpPr>
          <p:cNvPr id="5" name="Footer Placeholder 4">
            <a:extLst>
              <a:ext uri="{FF2B5EF4-FFF2-40B4-BE49-F238E27FC236}">
                <a16:creationId xmlns:a16="http://schemas.microsoft.com/office/drawing/2014/main" id="{D97C22C9-7E53-1844-89A2-CD729601C9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70CDED-83E7-E84F-B7FC-172E86EC821B}"/>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555499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9F93A-2B23-A94D-8136-CFBEA5B86B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59AB4E-EA51-494A-9CF8-F2298EBC48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6BCE50-F488-D048-ABB1-BC593748FD67}"/>
              </a:ext>
            </a:extLst>
          </p:cNvPr>
          <p:cNvSpPr>
            <a:spLocks noGrp="1"/>
          </p:cNvSpPr>
          <p:nvPr>
            <p:ph type="dt" sz="half" idx="10"/>
          </p:nvPr>
        </p:nvSpPr>
        <p:spPr/>
        <p:txBody>
          <a:bodyPr/>
          <a:lstStyle/>
          <a:p>
            <a:fld id="{0A1372D9-0962-5E44-B818-0D90BDE13248}" type="datetime1">
              <a:rPr lang="en-US" smtClean="0"/>
              <a:t>9/27/21</a:t>
            </a:fld>
            <a:endParaRPr lang="en-US"/>
          </a:p>
        </p:txBody>
      </p:sp>
      <p:sp>
        <p:nvSpPr>
          <p:cNvPr id="5" name="Footer Placeholder 4">
            <a:extLst>
              <a:ext uri="{FF2B5EF4-FFF2-40B4-BE49-F238E27FC236}">
                <a16:creationId xmlns:a16="http://schemas.microsoft.com/office/drawing/2014/main" id="{E6B493F2-1567-A048-AF22-4AEB6643D0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73631A-BE9D-474C-A45B-E2C15DD2229F}"/>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336440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C6E4A6-2DA2-604B-B91E-F36ED485A0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CC2961B-97F1-6448-84FB-B552376C832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E94CA1-DEAA-0142-8B34-307805B8CF18}"/>
              </a:ext>
            </a:extLst>
          </p:cNvPr>
          <p:cNvSpPr>
            <a:spLocks noGrp="1"/>
          </p:cNvSpPr>
          <p:nvPr>
            <p:ph type="dt" sz="half" idx="10"/>
          </p:nvPr>
        </p:nvSpPr>
        <p:spPr/>
        <p:txBody>
          <a:bodyPr/>
          <a:lstStyle/>
          <a:p>
            <a:fld id="{B749267E-AB38-9C40-B95C-F86BA5521A92}" type="datetime1">
              <a:rPr lang="en-US" smtClean="0"/>
              <a:t>9/27/21</a:t>
            </a:fld>
            <a:endParaRPr lang="en-US"/>
          </a:p>
        </p:txBody>
      </p:sp>
      <p:sp>
        <p:nvSpPr>
          <p:cNvPr id="5" name="Footer Placeholder 4">
            <a:extLst>
              <a:ext uri="{FF2B5EF4-FFF2-40B4-BE49-F238E27FC236}">
                <a16:creationId xmlns:a16="http://schemas.microsoft.com/office/drawing/2014/main" id="{A5EDAAC6-0A43-0943-AD2E-433792579E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470DDC-0647-E64A-B8DF-E508992E442B}"/>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268482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1FD61-A2EC-8349-92EA-F50A6D98A0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263C5E-484B-8048-B0CC-F45E624396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90A8B2-B9BF-E549-A8FF-68A50884554F}"/>
              </a:ext>
            </a:extLst>
          </p:cNvPr>
          <p:cNvSpPr>
            <a:spLocks noGrp="1"/>
          </p:cNvSpPr>
          <p:nvPr>
            <p:ph type="dt" sz="half" idx="10"/>
          </p:nvPr>
        </p:nvSpPr>
        <p:spPr/>
        <p:txBody>
          <a:bodyPr/>
          <a:lstStyle/>
          <a:p>
            <a:fld id="{ED93E3DF-AE3E-2346-9EC7-C938448D9F38}" type="datetime1">
              <a:rPr lang="en-US" smtClean="0"/>
              <a:t>9/27/21</a:t>
            </a:fld>
            <a:endParaRPr lang="en-US"/>
          </a:p>
        </p:txBody>
      </p:sp>
      <p:sp>
        <p:nvSpPr>
          <p:cNvPr id="5" name="Footer Placeholder 4">
            <a:extLst>
              <a:ext uri="{FF2B5EF4-FFF2-40B4-BE49-F238E27FC236}">
                <a16:creationId xmlns:a16="http://schemas.microsoft.com/office/drawing/2014/main" id="{BA37550B-1465-C245-B29B-44B595EB8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6DB5B5-DB91-B54A-AB68-8AE80525FC75}"/>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316220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1518D-F44F-A74A-A9DD-929CB6D065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FC6BC7-3010-D645-BF21-09BC53586F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91C9BA-1AE2-9F45-BA75-4D4E9C3668C5}"/>
              </a:ext>
            </a:extLst>
          </p:cNvPr>
          <p:cNvSpPr>
            <a:spLocks noGrp="1"/>
          </p:cNvSpPr>
          <p:nvPr>
            <p:ph type="dt" sz="half" idx="10"/>
          </p:nvPr>
        </p:nvSpPr>
        <p:spPr/>
        <p:txBody>
          <a:bodyPr/>
          <a:lstStyle/>
          <a:p>
            <a:fld id="{4EC722FD-CB0F-0943-A95E-0F66D3875552}" type="datetime1">
              <a:rPr lang="en-US" smtClean="0"/>
              <a:t>9/27/21</a:t>
            </a:fld>
            <a:endParaRPr lang="en-US"/>
          </a:p>
        </p:txBody>
      </p:sp>
      <p:sp>
        <p:nvSpPr>
          <p:cNvPr id="5" name="Footer Placeholder 4">
            <a:extLst>
              <a:ext uri="{FF2B5EF4-FFF2-40B4-BE49-F238E27FC236}">
                <a16:creationId xmlns:a16="http://schemas.microsoft.com/office/drawing/2014/main" id="{9B35880B-C359-4348-B424-E9EE3051DD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E330B4-DADC-324A-BEEF-934695753F5C}"/>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818205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76A03-0D44-4F4A-95C7-255EC42235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B300F5-A14A-D74B-9812-555BE242B2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5C835B-C971-B243-83BE-4BBE5A1041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77A5D2-6A19-0149-9AA0-97479E0F693B}"/>
              </a:ext>
            </a:extLst>
          </p:cNvPr>
          <p:cNvSpPr>
            <a:spLocks noGrp="1"/>
          </p:cNvSpPr>
          <p:nvPr>
            <p:ph type="dt" sz="half" idx="10"/>
          </p:nvPr>
        </p:nvSpPr>
        <p:spPr/>
        <p:txBody>
          <a:bodyPr/>
          <a:lstStyle/>
          <a:p>
            <a:fld id="{5B917065-27FF-8641-81A4-28FE512EBC5F}" type="datetime1">
              <a:rPr lang="en-US" smtClean="0"/>
              <a:t>9/27/21</a:t>
            </a:fld>
            <a:endParaRPr lang="en-US"/>
          </a:p>
        </p:txBody>
      </p:sp>
      <p:sp>
        <p:nvSpPr>
          <p:cNvPr id="6" name="Footer Placeholder 5">
            <a:extLst>
              <a:ext uri="{FF2B5EF4-FFF2-40B4-BE49-F238E27FC236}">
                <a16:creationId xmlns:a16="http://schemas.microsoft.com/office/drawing/2014/main" id="{AE1C9E14-2F0B-3C42-914C-447F73AAB1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E949AB-055C-664D-B4BF-776D7CCD6A86}"/>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828571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9AADE-6465-CE4C-8389-E9533924D1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CA2380-4CB2-C049-B43D-CB144727CF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98C4BD-137A-CC4F-B625-D4EA41600F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229891E-6F57-954F-B28C-A369AB3FA0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119900-D610-E143-9B66-2961EF0261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69802B1-52CE-3C4E-A11F-1108D1537D40}"/>
              </a:ext>
            </a:extLst>
          </p:cNvPr>
          <p:cNvSpPr>
            <a:spLocks noGrp="1"/>
          </p:cNvSpPr>
          <p:nvPr>
            <p:ph type="dt" sz="half" idx="10"/>
          </p:nvPr>
        </p:nvSpPr>
        <p:spPr/>
        <p:txBody>
          <a:bodyPr/>
          <a:lstStyle/>
          <a:p>
            <a:fld id="{EE039D8A-6CFD-814D-A537-4C385012CDB3}" type="datetime1">
              <a:rPr lang="en-US" smtClean="0"/>
              <a:t>9/27/21</a:t>
            </a:fld>
            <a:endParaRPr lang="en-US"/>
          </a:p>
        </p:txBody>
      </p:sp>
      <p:sp>
        <p:nvSpPr>
          <p:cNvPr id="8" name="Footer Placeholder 7">
            <a:extLst>
              <a:ext uri="{FF2B5EF4-FFF2-40B4-BE49-F238E27FC236}">
                <a16:creationId xmlns:a16="http://schemas.microsoft.com/office/drawing/2014/main" id="{44CC4879-B98B-704A-AC3F-1C6E58CB1AA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27838F-5A66-D34D-B422-97620A850B82}"/>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546838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636FF-1966-484A-854E-365FF1D2C08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7F48975-CE41-B44C-87DD-B26D9ECCF913}"/>
              </a:ext>
            </a:extLst>
          </p:cNvPr>
          <p:cNvSpPr>
            <a:spLocks noGrp="1"/>
          </p:cNvSpPr>
          <p:nvPr>
            <p:ph type="dt" sz="half" idx="10"/>
          </p:nvPr>
        </p:nvSpPr>
        <p:spPr/>
        <p:txBody>
          <a:bodyPr/>
          <a:lstStyle/>
          <a:p>
            <a:fld id="{F9F9C312-F2FA-9E40-85D8-57864DF1FF76}" type="datetime1">
              <a:rPr lang="en-US" smtClean="0"/>
              <a:t>9/27/21</a:t>
            </a:fld>
            <a:endParaRPr lang="en-US"/>
          </a:p>
        </p:txBody>
      </p:sp>
      <p:sp>
        <p:nvSpPr>
          <p:cNvPr id="4" name="Footer Placeholder 3">
            <a:extLst>
              <a:ext uri="{FF2B5EF4-FFF2-40B4-BE49-F238E27FC236}">
                <a16:creationId xmlns:a16="http://schemas.microsoft.com/office/drawing/2014/main" id="{1B882BCF-CCC8-B64F-B0FC-0CB5DB29B2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F715C6-EE70-354D-A3C3-8799D90EA0BA}"/>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9884294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025F9A3-163E-5E41-B55C-A36899C20BE9}"/>
              </a:ext>
            </a:extLst>
          </p:cNvPr>
          <p:cNvSpPr>
            <a:spLocks noGrp="1"/>
          </p:cNvSpPr>
          <p:nvPr>
            <p:ph type="dt" sz="half" idx="10"/>
          </p:nvPr>
        </p:nvSpPr>
        <p:spPr/>
        <p:txBody>
          <a:bodyPr/>
          <a:lstStyle/>
          <a:p>
            <a:fld id="{323BAB27-3190-1048-A17F-D8388E1A2386}" type="datetime1">
              <a:rPr lang="en-US" smtClean="0"/>
              <a:t>9/27/21</a:t>
            </a:fld>
            <a:endParaRPr lang="en-US"/>
          </a:p>
        </p:txBody>
      </p:sp>
      <p:sp>
        <p:nvSpPr>
          <p:cNvPr id="3" name="Footer Placeholder 2">
            <a:extLst>
              <a:ext uri="{FF2B5EF4-FFF2-40B4-BE49-F238E27FC236}">
                <a16:creationId xmlns:a16="http://schemas.microsoft.com/office/drawing/2014/main" id="{6F7B1FF3-10E5-494A-80BD-0A15A20D135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C27BE5-84D1-514E-9D95-C77537B7FCA2}"/>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37468043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ED2CA-2A5F-CF49-AAD3-8F5F265DBC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390733-5311-B046-B602-AE112B1AAB4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C0D822B-B8A2-5943-AE30-5F774F3BD4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CABC44-120E-DB46-B18A-540184F358D2}"/>
              </a:ext>
            </a:extLst>
          </p:cNvPr>
          <p:cNvSpPr>
            <a:spLocks noGrp="1"/>
          </p:cNvSpPr>
          <p:nvPr>
            <p:ph type="dt" sz="half" idx="10"/>
          </p:nvPr>
        </p:nvSpPr>
        <p:spPr/>
        <p:txBody>
          <a:bodyPr/>
          <a:lstStyle/>
          <a:p>
            <a:fld id="{30ABE605-0842-5844-AF97-C15BD542195B}" type="datetime1">
              <a:rPr lang="en-US" smtClean="0"/>
              <a:t>9/27/21</a:t>
            </a:fld>
            <a:endParaRPr lang="en-US"/>
          </a:p>
        </p:txBody>
      </p:sp>
      <p:sp>
        <p:nvSpPr>
          <p:cNvPr id="6" name="Footer Placeholder 5">
            <a:extLst>
              <a:ext uri="{FF2B5EF4-FFF2-40B4-BE49-F238E27FC236}">
                <a16:creationId xmlns:a16="http://schemas.microsoft.com/office/drawing/2014/main" id="{D80B94BD-69E1-1148-A05A-AAFF245496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885B5F-0E18-224C-ABBA-46F10E8E6BC9}"/>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802589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6447B-C691-694E-B7B4-672FA1319D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DEFCD14-A830-1042-B0DE-6CFCB93BBD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3582B8-A9BB-D74C-AC22-9585D31654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97FD97-B252-7742-AF7E-EFD739E0B89F}"/>
              </a:ext>
            </a:extLst>
          </p:cNvPr>
          <p:cNvSpPr>
            <a:spLocks noGrp="1"/>
          </p:cNvSpPr>
          <p:nvPr>
            <p:ph type="dt" sz="half" idx="10"/>
          </p:nvPr>
        </p:nvSpPr>
        <p:spPr/>
        <p:txBody>
          <a:bodyPr/>
          <a:lstStyle/>
          <a:p>
            <a:fld id="{B8DBBC91-2E3C-6B49-8BB8-2733EEF199FC}" type="datetime1">
              <a:rPr lang="en-US" smtClean="0"/>
              <a:t>9/27/21</a:t>
            </a:fld>
            <a:endParaRPr lang="en-US"/>
          </a:p>
        </p:txBody>
      </p:sp>
      <p:sp>
        <p:nvSpPr>
          <p:cNvPr id="6" name="Footer Placeholder 5">
            <a:extLst>
              <a:ext uri="{FF2B5EF4-FFF2-40B4-BE49-F238E27FC236}">
                <a16:creationId xmlns:a16="http://schemas.microsoft.com/office/drawing/2014/main" id="{7E76591F-1DD9-E94D-A1B3-9D1F9B73A7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897EC8-341F-E64D-BABF-F5495860CD48}"/>
              </a:ext>
            </a:extLst>
          </p:cNvPr>
          <p:cNvSpPr>
            <a:spLocks noGrp="1"/>
          </p:cNvSpPr>
          <p:nvPr>
            <p:ph type="sldNum" sz="quarter" idx="12"/>
          </p:nvPr>
        </p:nvSpPr>
        <p:spPr/>
        <p:txBody>
          <a:bodyPr/>
          <a:lstStyle/>
          <a:p>
            <a:fld id="{A000FB5E-01F8-9A45-AC4A-93637BA381DD}" type="slidenum">
              <a:rPr lang="en-US" smtClean="0"/>
              <a:t>‹#›</a:t>
            </a:fld>
            <a:endParaRPr lang="en-US"/>
          </a:p>
        </p:txBody>
      </p:sp>
    </p:spTree>
    <p:extLst>
      <p:ext uri="{BB962C8B-B14F-4D97-AF65-F5344CB8AC3E}">
        <p14:creationId xmlns:p14="http://schemas.microsoft.com/office/powerpoint/2010/main" val="2733124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04E64E-205D-A649-9F6F-7E8E0C3CF7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C7C667-3318-914C-A0B1-DD21EFD53E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E57E5-759E-0945-9CF6-D08C0AB9C1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6F3558-2BAD-6944-AE22-931856473833}" type="datetime1">
              <a:rPr lang="en-US" smtClean="0"/>
              <a:t>9/27/21</a:t>
            </a:fld>
            <a:endParaRPr lang="en-US"/>
          </a:p>
        </p:txBody>
      </p:sp>
      <p:sp>
        <p:nvSpPr>
          <p:cNvPr id="5" name="Footer Placeholder 4">
            <a:extLst>
              <a:ext uri="{FF2B5EF4-FFF2-40B4-BE49-F238E27FC236}">
                <a16:creationId xmlns:a16="http://schemas.microsoft.com/office/drawing/2014/main" id="{8D9A4699-D160-2747-A8CA-96C255CD65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42C9836-525D-D645-970D-B884E6E2B1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00FB5E-01F8-9A45-AC4A-93637BA381DD}" type="slidenum">
              <a:rPr lang="en-US" smtClean="0"/>
              <a:t>‹#›</a:t>
            </a:fld>
            <a:endParaRPr lang="en-US"/>
          </a:p>
        </p:txBody>
      </p:sp>
    </p:spTree>
    <p:extLst>
      <p:ext uri="{BB962C8B-B14F-4D97-AF65-F5344CB8AC3E}">
        <p14:creationId xmlns:p14="http://schemas.microsoft.com/office/powerpoint/2010/main" val="2303542263"/>
      </p:ext>
    </p:extLst>
  </p:cSld>
  <p:clrMap bg1="lt1" tx1="dk1" bg2="lt2" tx2="dk2" accent1="accent1" accent2="accent2" accent3="accent3" accent4="accent4" accent5="accent5" accent6="accent6" hlink="hlink" folHlink="folHlink"/>
  <p:sldLayoutIdLst>
    <p:sldLayoutId id="2147484021" r:id="rId1"/>
    <p:sldLayoutId id="2147484022" r:id="rId2"/>
    <p:sldLayoutId id="2147484023" r:id="rId3"/>
    <p:sldLayoutId id="2147484024" r:id="rId4"/>
    <p:sldLayoutId id="2147484025" r:id="rId5"/>
    <p:sldLayoutId id="2147484026" r:id="rId6"/>
    <p:sldLayoutId id="2147484027" r:id="rId7"/>
    <p:sldLayoutId id="2147484028" r:id="rId8"/>
    <p:sldLayoutId id="2147484029" r:id="rId9"/>
    <p:sldLayoutId id="2147484030" r:id="rId10"/>
    <p:sldLayoutId id="214748403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4.tiff"/><Relationship Id="rId4" Type="http://schemas.openxmlformats.org/officeDocument/2006/relationships/image" Target="../media/image23.tiff"/></Relationships>
</file>

<file path=ppt/slides/_rels/slide2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030" name="Picture 6" descr="An illustration of the heart and arteries">
            <a:extLst>
              <a:ext uri="{FF2B5EF4-FFF2-40B4-BE49-F238E27FC236}">
                <a16:creationId xmlns:a16="http://schemas.microsoft.com/office/drawing/2014/main" id="{889D221A-8CB0-BA41-9466-0EABCEB61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157413"/>
            <a:ext cx="12192000" cy="47005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E2FAE40-F161-F44B-81F0-3F29293AD0BE}"/>
              </a:ext>
            </a:extLst>
          </p:cNvPr>
          <p:cNvSpPr>
            <a:spLocks noGrp="1"/>
          </p:cNvSpPr>
          <p:nvPr>
            <p:ph type="ctrTitle"/>
          </p:nvPr>
        </p:nvSpPr>
        <p:spPr>
          <a:xfrm>
            <a:off x="1524000" y="-307975"/>
            <a:ext cx="9144000" cy="2387600"/>
          </a:xfrm>
        </p:spPr>
        <p:txBody>
          <a:bodyPr>
            <a:normAutofit/>
          </a:bodyPr>
          <a:lstStyle/>
          <a:p>
            <a:r>
              <a:rPr lang="en-US" dirty="0"/>
              <a:t>Quantification of Electrogram Signal Quality</a:t>
            </a:r>
          </a:p>
        </p:txBody>
      </p:sp>
      <p:sp>
        <p:nvSpPr>
          <p:cNvPr id="3" name="Subtitle 2">
            <a:extLst>
              <a:ext uri="{FF2B5EF4-FFF2-40B4-BE49-F238E27FC236}">
                <a16:creationId xmlns:a16="http://schemas.microsoft.com/office/drawing/2014/main" id="{A6FE9309-F472-F74F-93CD-A7EDE0EAF502}"/>
              </a:ext>
            </a:extLst>
          </p:cNvPr>
          <p:cNvSpPr>
            <a:spLocks noGrp="1"/>
          </p:cNvSpPr>
          <p:nvPr>
            <p:ph type="subTitle" idx="1"/>
          </p:nvPr>
        </p:nvSpPr>
        <p:spPr>
          <a:xfrm>
            <a:off x="1524000" y="2851944"/>
            <a:ext cx="9144000" cy="1655762"/>
          </a:xfrm>
        </p:spPr>
        <p:txBody>
          <a:bodyPr/>
          <a:lstStyle/>
          <a:p>
            <a:r>
              <a:rPr lang="en-US" dirty="0">
                <a:solidFill>
                  <a:schemeClr val="bg1"/>
                </a:solidFill>
                <a:highlight>
                  <a:srgbClr val="000000"/>
                </a:highlight>
              </a:rPr>
              <a:t>By: Cole Kappel</a:t>
            </a:r>
          </a:p>
        </p:txBody>
      </p:sp>
      <p:sp>
        <p:nvSpPr>
          <p:cNvPr id="4" name="Slide Number Placeholder 3">
            <a:extLst>
              <a:ext uri="{FF2B5EF4-FFF2-40B4-BE49-F238E27FC236}">
                <a16:creationId xmlns:a16="http://schemas.microsoft.com/office/drawing/2014/main" id="{B469FD6B-AB47-8842-8F22-A814DD261DD4}"/>
              </a:ext>
            </a:extLst>
          </p:cNvPr>
          <p:cNvSpPr>
            <a:spLocks noGrp="1"/>
          </p:cNvSpPr>
          <p:nvPr>
            <p:ph type="sldNum" sz="quarter" idx="12"/>
          </p:nvPr>
        </p:nvSpPr>
        <p:spPr/>
        <p:txBody>
          <a:bodyPr/>
          <a:lstStyle/>
          <a:p>
            <a:fld id="{A000FB5E-01F8-9A45-AC4A-93637BA381DD}" type="slidenum">
              <a:rPr lang="en-US" smtClean="0"/>
              <a:t>1</a:t>
            </a:fld>
            <a:endParaRPr lang="en-US"/>
          </a:p>
        </p:txBody>
      </p:sp>
    </p:spTree>
    <p:extLst>
      <p:ext uri="{BB962C8B-B14F-4D97-AF65-F5344CB8AC3E}">
        <p14:creationId xmlns:p14="http://schemas.microsoft.com/office/powerpoint/2010/main" val="35399030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78B50EC6-934E-F54F-B30A-C355FA93995F}"/>
              </a:ext>
            </a:extLst>
          </p:cNvPr>
          <p:cNvPicPr>
            <a:picLocks noChangeAspect="1"/>
          </p:cNvPicPr>
          <p:nvPr/>
        </p:nvPicPr>
        <p:blipFill>
          <a:blip r:embed="rId2"/>
          <a:stretch>
            <a:fillRect/>
          </a:stretch>
        </p:blipFill>
        <p:spPr>
          <a:xfrm>
            <a:off x="-278143" y="2795410"/>
            <a:ext cx="11631943" cy="1789299"/>
          </a:xfrm>
          <a:prstGeom prst="rect">
            <a:avLst/>
          </a:prstGeom>
        </p:spPr>
      </p:pic>
      <p:pic>
        <p:nvPicPr>
          <p:cNvPr id="19" name="Picture 18">
            <a:extLst>
              <a:ext uri="{FF2B5EF4-FFF2-40B4-BE49-F238E27FC236}">
                <a16:creationId xmlns:a16="http://schemas.microsoft.com/office/drawing/2014/main" id="{B8F5929A-1226-164F-8C9B-9490558E72C6}"/>
              </a:ext>
            </a:extLst>
          </p:cNvPr>
          <p:cNvPicPr>
            <a:picLocks noChangeAspect="1"/>
          </p:cNvPicPr>
          <p:nvPr/>
        </p:nvPicPr>
        <p:blipFill>
          <a:blip r:embed="rId3"/>
          <a:stretch>
            <a:fillRect/>
          </a:stretch>
        </p:blipFill>
        <p:spPr>
          <a:xfrm>
            <a:off x="-278144" y="1285669"/>
            <a:ext cx="11631943" cy="1742112"/>
          </a:xfrm>
          <a:prstGeom prst="rect">
            <a:avLst/>
          </a:prstGeom>
        </p:spPr>
      </p:pic>
      <p:pic>
        <p:nvPicPr>
          <p:cNvPr id="15" name="Picture 14">
            <a:extLst>
              <a:ext uri="{FF2B5EF4-FFF2-40B4-BE49-F238E27FC236}">
                <a16:creationId xmlns:a16="http://schemas.microsoft.com/office/drawing/2014/main" id="{8346EA3D-D115-C949-A12E-2E276AA8ECDA}"/>
              </a:ext>
            </a:extLst>
          </p:cNvPr>
          <p:cNvPicPr>
            <a:picLocks noChangeAspect="1"/>
          </p:cNvPicPr>
          <p:nvPr/>
        </p:nvPicPr>
        <p:blipFill>
          <a:blip r:embed="rId4"/>
          <a:stretch>
            <a:fillRect/>
          </a:stretch>
        </p:blipFill>
        <p:spPr>
          <a:xfrm>
            <a:off x="-278143" y="4382240"/>
            <a:ext cx="11631943" cy="1998921"/>
          </a:xfrm>
          <a:prstGeom prst="rect">
            <a:avLst/>
          </a:prstGeom>
        </p:spPr>
      </p:pic>
      <p:sp>
        <p:nvSpPr>
          <p:cNvPr id="2" name="Title 1">
            <a:extLst>
              <a:ext uri="{FF2B5EF4-FFF2-40B4-BE49-F238E27FC236}">
                <a16:creationId xmlns:a16="http://schemas.microsoft.com/office/drawing/2014/main" id="{57115B3E-86A1-C244-8B65-A0BBD4CA86CA}"/>
              </a:ext>
            </a:extLst>
          </p:cNvPr>
          <p:cNvSpPr>
            <a:spLocks noGrp="1"/>
          </p:cNvSpPr>
          <p:nvPr>
            <p:ph type="title"/>
          </p:nvPr>
        </p:nvSpPr>
        <p:spPr>
          <a:xfrm>
            <a:off x="838200" y="205636"/>
            <a:ext cx="10515600" cy="1325563"/>
          </a:xfrm>
        </p:spPr>
        <p:txBody>
          <a:bodyPr/>
          <a:lstStyle/>
          <a:p>
            <a:pPr algn="ctr"/>
            <a:r>
              <a:rPr lang="en-US" dirty="0"/>
              <a:t>Examples of High and Low Quality Traces</a:t>
            </a:r>
          </a:p>
        </p:txBody>
      </p:sp>
      <p:sp>
        <p:nvSpPr>
          <p:cNvPr id="9" name="TextBox 8">
            <a:extLst>
              <a:ext uri="{FF2B5EF4-FFF2-40B4-BE49-F238E27FC236}">
                <a16:creationId xmlns:a16="http://schemas.microsoft.com/office/drawing/2014/main" id="{F383587A-94BF-9740-9287-809FB8B8A342}"/>
              </a:ext>
            </a:extLst>
          </p:cNvPr>
          <p:cNvSpPr txBox="1"/>
          <p:nvPr/>
        </p:nvSpPr>
        <p:spPr>
          <a:xfrm>
            <a:off x="10360491" y="2420364"/>
            <a:ext cx="2392325" cy="369332"/>
          </a:xfrm>
          <a:prstGeom prst="rect">
            <a:avLst/>
          </a:prstGeom>
          <a:noFill/>
        </p:spPr>
        <p:txBody>
          <a:bodyPr wrap="square" rtlCol="0">
            <a:spAutoFit/>
          </a:bodyPr>
          <a:lstStyle/>
          <a:p>
            <a:r>
              <a:rPr lang="en-US" dirty="0"/>
              <a:t>AMM = 0.9528</a:t>
            </a:r>
          </a:p>
        </p:txBody>
      </p:sp>
      <p:sp>
        <p:nvSpPr>
          <p:cNvPr id="11" name="TextBox 10">
            <a:extLst>
              <a:ext uri="{FF2B5EF4-FFF2-40B4-BE49-F238E27FC236}">
                <a16:creationId xmlns:a16="http://schemas.microsoft.com/office/drawing/2014/main" id="{087044AE-11D6-F141-AEFB-2A2629118C58}"/>
              </a:ext>
            </a:extLst>
          </p:cNvPr>
          <p:cNvSpPr txBox="1"/>
          <p:nvPr/>
        </p:nvSpPr>
        <p:spPr>
          <a:xfrm>
            <a:off x="10360490" y="4001479"/>
            <a:ext cx="2392325" cy="369332"/>
          </a:xfrm>
          <a:prstGeom prst="rect">
            <a:avLst/>
          </a:prstGeom>
          <a:noFill/>
        </p:spPr>
        <p:txBody>
          <a:bodyPr wrap="square" rtlCol="0">
            <a:spAutoFit/>
          </a:bodyPr>
          <a:lstStyle/>
          <a:p>
            <a:r>
              <a:rPr lang="en-US" dirty="0"/>
              <a:t>AMM = 0.5691</a:t>
            </a:r>
          </a:p>
        </p:txBody>
      </p:sp>
      <p:sp>
        <p:nvSpPr>
          <p:cNvPr id="13" name="TextBox 12">
            <a:extLst>
              <a:ext uri="{FF2B5EF4-FFF2-40B4-BE49-F238E27FC236}">
                <a16:creationId xmlns:a16="http://schemas.microsoft.com/office/drawing/2014/main" id="{D1044766-EDE3-5449-8188-64690835487D}"/>
              </a:ext>
            </a:extLst>
          </p:cNvPr>
          <p:cNvSpPr txBox="1"/>
          <p:nvPr/>
        </p:nvSpPr>
        <p:spPr>
          <a:xfrm>
            <a:off x="10360489" y="5761928"/>
            <a:ext cx="2392325" cy="369332"/>
          </a:xfrm>
          <a:prstGeom prst="rect">
            <a:avLst/>
          </a:prstGeom>
          <a:noFill/>
        </p:spPr>
        <p:txBody>
          <a:bodyPr wrap="square" rtlCol="0">
            <a:spAutoFit/>
          </a:bodyPr>
          <a:lstStyle/>
          <a:p>
            <a:r>
              <a:rPr lang="en-US" dirty="0"/>
              <a:t>AMM = 0.9494</a:t>
            </a:r>
          </a:p>
        </p:txBody>
      </p:sp>
      <p:sp>
        <p:nvSpPr>
          <p:cNvPr id="16" name="TextBox 15">
            <a:extLst>
              <a:ext uri="{FF2B5EF4-FFF2-40B4-BE49-F238E27FC236}">
                <a16:creationId xmlns:a16="http://schemas.microsoft.com/office/drawing/2014/main" id="{C31128BF-B04D-264C-9942-2A86C7163D7D}"/>
              </a:ext>
            </a:extLst>
          </p:cNvPr>
          <p:cNvSpPr txBox="1"/>
          <p:nvPr/>
        </p:nvSpPr>
        <p:spPr>
          <a:xfrm>
            <a:off x="1244447" y="4482941"/>
            <a:ext cx="2020186" cy="369332"/>
          </a:xfrm>
          <a:prstGeom prst="rect">
            <a:avLst/>
          </a:prstGeom>
          <a:noFill/>
        </p:spPr>
        <p:txBody>
          <a:bodyPr wrap="square" rtlCol="0">
            <a:spAutoFit/>
          </a:bodyPr>
          <a:lstStyle/>
          <a:p>
            <a:r>
              <a:rPr lang="en-US" dirty="0"/>
              <a:t>S-0013 A1</a:t>
            </a:r>
          </a:p>
        </p:txBody>
      </p:sp>
      <p:sp>
        <p:nvSpPr>
          <p:cNvPr id="17" name="TextBox 16">
            <a:extLst>
              <a:ext uri="{FF2B5EF4-FFF2-40B4-BE49-F238E27FC236}">
                <a16:creationId xmlns:a16="http://schemas.microsoft.com/office/drawing/2014/main" id="{D68C32B8-D6B9-9E46-A0AB-D4F53DBC9A4D}"/>
              </a:ext>
            </a:extLst>
          </p:cNvPr>
          <p:cNvSpPr txBox="1"/>
          <p:nvPr/>
        </p:nvSpPr>
        <p:spPr>
          <a:xfrm>
            <a:off x="1244447" y="2917376"/>
            <a:ext cx="2020186" cy="369332"/>
          </a:xfrm>
          <a:prstGeom prst="rect">
            <a:avLst/>
          </a:prstGeom>
          <a:noFill/>
        </p:spPr>
        <p:txBody>
          <a:bodyPr wrap="square" rtlCol="0">
            <a:spAutoFit/>
          </a:bodyPr>
          <a:lstStyle/>
          <a:p>
            <a:r>
              <a:rPr lang="en-US" dirty="0"/>
              <a:t>S-0033 A1</a:t>
            </a:r>
          </a:p>
        </p:txBody>
      </p:sp>
      <p:sp>
        <p:nvSpPr>
          <p:cNvPr id="18" name="TextBox 17">
            <a:extLst>
              <a:ext uri="{FF2B5EF4-FFF2-40B4-BE49-F238E27FC236}">
                <a16:creationId xmlns:a16="http://schemas.microsoft.com/office/drawing/2014/main" id="{7C35DAB1-6E87-8240-A4CF-BDE982F8A6F4}"/>
              </a:ext>
            </a:extLst>
          </p:cNvPr>
          <p:cNvSpPr txBox="1"/>
          <p:nvPr/>
        </p:nvSpPr>
        <p:spPr>
          <a:xfrm>
            <a:off x="1244447" y="1370130"/>
            <a:ext cx="2020186" cy="369332"/>
          </a:xfrm>
          <a:prstGeom prst="rect">
            <a:avLst/>
          </a:prstGeom>
          <a:noFill/>
        </p:spPr>
        <p:txBody>
          <a:bodyPr wrap="square" rtlCol="0">
            <a:spAutoFit/>
          </a:bodyPr>
          <a:lstStyle/>
          <a:p>
            <a:r>
              <a:rPr lang="en-US" dirty="0"/>
              <a:t>S-0022 F4</a:t>
            </a:r>
          </a:p>
        </p:txBody>
      </p:sp>
      <p:sp>
        <p:nvSpPr>
          <p:cNvPr id="21" name="TextBox 20">
            <a:extLst>
              <a:ext uri="{FF2B5EF4-FFF2-40B4-BE49-F238E27FC236}">
                <a16:creationId xmlns:a16="http://schemas.microsoft.com/office/drawing/2014/main" id="{BB435266-F2D5-EA4E-9872-0B6D0FAF681C}"/>
              </a:ext>
            </a:extLst>
          </p:cNvPr>
          <p:cNvSpPr txBox="1"/>
          <p:nvPr/>
        </p:nvSpPr>
        <p:spPr>
          <a:xfrm>
            <a:off x="9132984" y="2422343"/>
            <a:ext cx="994380" cy="369332"/>
          </a:xfrm>
          <a:prstGeom prst="rect">
            <a:avLst/>
          </a:prstGeom>
          <a:noFill/>
        </p:spPr>
        <p:txBody>
          <a:bodyPr wrap="square" rtlCol="0">
            <a:spAutoFit/>
          </a:bodyPr>
          <a:lstStyle/>
          <a:p>
            <a:r>
              <a:rPr lang="en-US" dirty="0">
                <a:solidFill>
                  <a:schemeClr val="accent6">
                    <a:lumMod val="50000"/>
                  </a:schemeClr>
                </a:solidFill>
              </a:rPr>
              <a:t>High</a:t>
            </a:r>
          </a:p>
        </p:txBody>
      </p:sp>
      <p:sp>
        <p:nvSpPr>
          <p:cNvPr id="22" name="TextBox 21">
            <a:extLst>
              <a:ext uri="{FF2B5EF4-FFF2-40B4-BE49-F238E27FC236}">
                <a16:creationId xmlns:a16="http://schemas.microsoft.com/office/drawing/2014/main" id="{D289A903-5A8E-9746-87FE-0A7FA08967EE}"/>
              </a:ext>
            </a:extLst>
          </p:cNvPr>
          <p:cNvSpPr txBox="1"/>
          <p:nvPr/>
        </p:nvSpPr>
        <p:spPr>
          <a:xfrm>
            <a:off x="9132984" y="5777374"/>
            <a:ext cx="994380" cy="369332"/>
          </a:xfrm>
          <a:prstGeom prst="rect">
            <a:avLst/>
          </a:prstGeom>
          <a:noFill/>
        </p:spPr>
        <p:txBody>
          <a:bodyPr wrap="square" rtlCol="0">
            <a:spAutoFit/>
          </a:bodyPr>
          <a:lstStyle/>
          <a:p>
            <a:r>
              <a:rPr lang="en-US" dirty="0">
                <a:solidFill>
                  <a:schemeClr val="accent6">
                    <a:lumMod val="50000"/>
                  </a:schemeClr>
                </a:solidFill>
              </a:rPr>
              <a:t>High</a:t>
            </a:r>
          </a:p>
        </p:txBody>
      </p:sp>
      <p:sp>
        <p:nvSpPr>
          <p:cNvPr id="23" name="TextBox 22">
            <a:extLst>
              <a:ext uri="{FF2B5EF4-FFF2-40B4-BE49-F238E27FC236}">
                <a16:creationId xmlns:a16="http://schemas.microsoft.com/office/drawing/2014/main" id="{63BC6FFA-90E3-4647-A5BB-DFC71285C312}"/>
              </a:ext>
            </a:extLst>
          </p:cNvPr>
          <p:cNvSpPr txBox="1"/>
          <p:nvPr/>
        </p:nvSpPr>
        <p:spPr>
          <a:xfrm>
            <a:off x="9132984" y="4041236"/>
            <a:ext cx="994380" cy="369332"/>
          </a:xfrm>
          <a:prstGeom prst="rect">
            <a:avLst/>
          </a:prstGeom>
          <a:noFill/>
        </p:spPr>
        <p:txBody>
          <a:bodyPr wrap="square" rtlCol="0">
            <a:spAutoFit/>
          </a:bodyPr>
          <a:lstStyle/>
          <a:p>
            <a:r>
              <a:rPr lang="en-US" dirty="0">
                <a:solidFill>
                  <a:srgbClr val="FF0000"/>
                </a:solidFill>
              </a:rPr>
              <a:t>Low</a:t>
            </a:r>
          </a:p>
        </p:txBody>
      </p:sp>
      <p:sp>
        <p:nvSpPr>
          <p:cNvPr id="24" name="TextBox 23">
            <a:extLst>
              <a:ext uri="{FF2B5EF4-FFF2-40B4-BE49-F238E27FC236}">
                <a16:creationId xmlns:a16="http://schemas.microsoft.com/office/drawing/2014/main" id="{57DD6F11-FE47-B745-945E-AC6B763C1422}"/>
              </a:ext>
            </a:extLst>
          </p:cNvPr>
          <p:cNvSpPr txBox="1"/>
          <p:nvPr/>
        </p:nvSpPr>
        <p:spPr>
          <a:xfrm>
            <a:off x="5535845" y="1382173"/>
            <a:ext cx="2020186" cy="369332"/>
          </a:xfrm>
          <a:prstGeom prst="rect">
            <a:avLst/>
          </a:prstGeom>
          <a:noFill/>
        </p:spPr>
        <p:txBody>
          <a:bodyPr wrap="square" rtlCol="0">
            <a:spAutoFit/>
          </a:bodyPr>
          <a:lstStyle/>
          <a:p>
            <a:r>
              <a:rPr lang="en-US" dirty="0"/>
              <a:t>Fig. 1</a:t>
            </a:r>
          </a:p>
        </p:txBody>
      </p:sp>
      <p:sp>
        <p:nvSpPr>
          <p:cNvPr id="25" name="TextBox 24">
            <a:extLst>
              <a:ext uri="{FF2B5EF4-FFF2-40B4-BE49-F238E27FC236}">
                <a16:creationId xmlns:a16="http://schemas.microsoft.com/office/drawing/2014/main" id="{5DCEEE2E-6AB2-C94C-9222-3F5361EDA3E4}"/>
              </a:ext>
            </a:extLst>
          </p:cNvPr>
          <p:cNvSpPr txBox="1"/>
          <p:nvPr/>
        </p:nvSpPr>
        <p:spPr>
          <a:xfrm>
            <a:off x="5535845" y="2918587"/>
            <a:ext cx="1371600" cy="369332"/>
          </a:xfrm>
          <a:prstGeom prst="rect">
            <a:avLst/>
          </a:prstGeom>
          <a:noFill/>
        </p:spPr>
        <p:txBody>
          <a:bodyPr wrap="square" rtlCol="0">
            <a:spAutoFit/>
          </a:bodyPr>
          <a:lstStyle/>
          <a:p>
            <a:r>
              <a:rPr lang="en-US" dirty="0"/>
              <a:t>Fig. 2</a:t>
            </a:r>
          </a:p>
        </p:txBody>
      </p:sp>
      <p:sp>
        <p:nvSpPr>
          <p:cNvPr id="26" name="TextBox 25">
            <a:extLst>
              <a:ext uri="{FF2B5EF4-FFF2-40B4-BE49-F238E27FC236}">
                <a16:creationId xmlns:a16="http://schemas.microsoft.com/office/drawing/2014/main" id="{0093D149-A2EB-A448-B457-96F7DED4BDA6}"/>
              </a:ext>
            </a:extLst>
          </p:cNvPr>
          <p:cNvSpPr txBox="1"/>
          <p:nvPr/>
        </p:nvSpPr>
        <p:spPr>
          <a:xfrm>
            <a:off x="5535845" y="4482941"/>
            <a:ext cx="1371600" cy="369332"/>
          </a:xfrm>
          <a:prstGeom prst="rect">
            <a:avLst/>
          </a:prstGeom>
          <a:noFill/>
        </p:spPr>
        <p:txBody>
          <a:bodyPr wrap="square" rtlCol="0">
            <a:spAutoFit/>
          </a:bodyPr>
          <a:lstStyle/>
          <a:p>
            <a:r>
              <a:rPr lang="en-US" dirty="0"/>
              <a:t>Fig. 3</a:t>
            </a:r>
          </a:p>
        </p:txBody>
      </p:sp>
      <p:sp>
        <p:nvSpPr>
          <p:cNvPr id="3" name="TextBox 2">
            <a:extLst>
              <a:ext uri="{FF2B5EF4-FFF2-40B4-BE49-F238E27FC236}">
                <a16:creationId xmlns:a16="http://schemas.microsoft.com/office/drawing/2014/main" id="{793CA1F3-E6E9-1843-8595-EC924B1F24F2}"/>
              </a:ext>
            </a:extLst>
          </p:cNvPr>
          <p:cNvSpPr txBox="1"/>
          <p:nvPr/>
        </p:nvSpPr>
        <p:spPr>
          <a:xfrm>
            <a:off x="693769" y="1928115"/>
            <a:ext cx="288862" cy="369332"/>
          </a:xfrm>
          <a:prstGeom prst="rect">
            <a:avLst/>
          </a:prstGeom>
          <a:noFill/>
        </p:spPr>
        <p:txBody>
          <a:bodyPr wrap="none" rtlCol="0">
            <a:spAutoFit/>
          </a:bodyPr>
          <a:lstStyle/>
          <a:p>
            <a:r>
              <a:rPr lang="en-US" dirty="0"/>
              <a:t>v</a:t>
            </a:r>
          </a:p>
        </p:txBody>
      </p:sp>
      <p:sp>
        <p:nvSpPr>
          <p:cNvPr id="4" name="TextBox 3">
            <a:extLst>
              <a:ext uri="{FF2B5EF4-FFF2-40B4-BE49-F238E27FC236}">
                <a16:creationId xmlns:a16="http://schemas.microsoft.com/office/drawing/2014/main" id="{9BBDDE18-B0BC-0F44-A815-B3102065750D}"/>
              </a:ext>
            </a:extLst>
          </p:cNvPr>
          <p:cNvSpPr txBox="1"/>
          <p:nvPr/>
        </p:nvSpPr>
        <p:spPr>
          <a:xfrm>
            <a:off x="5728943" y="2453388"/>
            <a:ext cx="261610" cy="369332"/>
          </a:xfrm>
          <a:prstGeom prst="rect">
            <a:avLst/>
          </a:prstGeom>
          <a:noFill/>
        </p:spPr>
        <p:txBody>
          <a:bodyPr wrap="none" rtlCol="0">
            <a:spAutoFit/>
          </a:bodyPr>
          <a:lstStyle/>
          <a:p>
            <a:r>
              <a:rPr lang="en-US" dirty="0"/>
              <a:t>t</a:t>
            </a:r>
          </a:p>
        </p:txBody>
      </p:sp>
      <p:sp>
        <p:nvSpPr>
          <p:cNvPr id="27" name="TextBox 26">
            <a:extLst>
              <a:ext uri="{FF2B5EF4-FFF2-40B4-BE49-F238E27FC236}">
                <a16:creationId xmlns:a16="http://schemas.microsoft.com/office/drawing/2014/main" id="{E41CB30C-CABF-4441-8BF5-24B80BCA2567}"/>
              </a:ext>
            </a:extLst>
          </p:cNvPr>
          <p:cNvSpPr txBox="1"/>
          <p:nvPr/>
        </p:nvSpPr>
        <p:spPr>
          <a:xfrm>
            <a:off x="693769" y="3594425"/>
            <a:ext cx="288862" cy="369332"/>
          </a:xfrm>
          <a:prstGeom prst="rect">
            <a:avLst/>
          </a:prstGeom>
          <a:noFill/>
        </p:spPr>
        <p:txBody>
          <a:bodyPr wrap="none" rtlCol="0">
            <a:spAutoFit/>
          </a:bodyPr>
          <a:lstStyle/>
          <a:p>
            <a:r>
              <a:rPr lang="en-US" dirty="0"/>
              <a:t>v</a:t>
            </a:r>
          </a:p>
        </p:txBody>
      </p:sp>
      <p:sp>
        <p:nvSpPr>
          <p:cNvPr id="28" name="TextBox 27">
            <a:extLst>
              <a:ext uri="{FF2B5EF4-FFF2-40B4-BE49-F238E27FC236}">
                <a16:creationId xmlns:a16="http://schemas.microsoft.com/office/drawing/2014/main" id="{C66801FB-D341-DB4A-8A9D-258E1AFD6238}"/>
              </a:ext>
            </a:extLst>
          </p:cNvPr>
          <p:cNvSpPr txBox="1"/>
          <p:nvPr/>
        </p:nvSpPr>
        <p:spPr>
          <a:xfrm>
            <a:off x="693769" y="5133550"/>
            <a:ext cx="288862" cy="369332"/>
          </a:xfrm>
          <a:prstGeom prst="rect">
            <a:avLst/>
          </a:prstGeom>
          <a:noFill/>
        </p:spPr>
        <p:txBody>
          <a:bodyPr wrap="none" rtlCol="0">
            <a:spAutoFit/>
          </a:bodyPr>
          <a:lstStyle/>
          <a:p>
            <a:r>
              <a:rPr lang="en-US" dirty="0"/>
              <a:t>v</a:t>
            </a:r>
          </a:p>
        </p:txBody>
      </p:sp>
      <p:sp>
        <p:nvSpPr>
          <p:cNvPr id="29" name="TextBox 28">
            <a:extLst>
              <a:ext uri="{FF2B5EF4-FFF2-40B4-BE49-F238E27FC236}">
                <a16:creationId xmlns:a16="http://schemas.microsoft.com/office/drawing/2014/main" id="{E73B95F6-414F-ED4E-A42A-4E77B01473BF}"/>
              </a:ext>
            </a:extLst>
          </p:cNvPr>
          <p:cNvSpPr txBox="1"/>
          <p:nvPr/>
        </p:nvSpPr>
        <p:spPr>
          <a:xfrm>
            <a:off x="5728943" y="4001479"/>
            <a:ext cx="261610" cy="369332"/>
          </a:xfrm>
          <a:prstGeom prst="rect">
            <a:avLst/>
          </a:prstGeom>
          <a:noFill/>
        </p:spPr>
        <p:txBody>
          <a:bodyPr wrap="none" rtlCol="0">
            <a:spAutoFit/>
          </a:bodyPr>
          <a:lstStyle/>
          <a:p>
            <a:r>
              <a:rPr lang="en-US" dirty="0"/>
              <a:t>t</a:t>
            </a:r>
          </a:p>
        </p:txBody>
      </p:sp>
      <p:sp>
        <p:nvSpPr>
          <p:cNvPr id="30" name="TextBox 29">
            <a:extLst>
              <a:ext uri="{FF2B5EF4-FFF2-40B4-BE49-F238E27FC236}">
                <a16:creationId xmlns:a16="http://schemas.microsoft.com/office/drawing/2014/main" id="{E86EF0B2-071A-C743-8B0A-C0F0C6B34EAE}"/>
              </a:ext>
            </a:extLst>
          </p:cNvPr>
          <p:cNvSpPr txBox="1"/>
          <p:nvPr/>
        </p:nvSpPr>
        <p:spPr>
          <a:xfrm>
            <a:off x="5728943" y="5761928"/>
            <a:ext cx="261610" cy="369332"/>
          </a:xfrm>
          <a:prstGeom prst="rect">
            <a:avLst/>
          </a:prstGeom>
          <a:noFill/>
        </p:spPr>
        <p:txBody>
          <a:bodyPr wrap="none" rtlCol="0">
            <a:spAutoFit/>
          </a:bodyPr>
          <a:lstStyle/>
          <a:p>
            <a:r>
              <a:rPr lang="en-US" dirty="0"/>
              <a:t>t</a:t>
            </a:r>
          </a:p>
        </p:txBody>
      </p:sp>
      <p:sp>
        <p:nvSpPr>
          <p:cNvPr id="5" name="Slide Number Placeholder 4">
            <a:extLst>
              <a:ext uri="{FF2B5EF4-FFF2-40B4-BE49-F238E27FC236}">
                <a16:creationId xmlns:a16="http://schemas.microsoft.com/office/drawing/2014/main" id="{01DF3ECC-CE69-7A49-AFE8-5FDDF772855C}"/>
              </a:ext>
            </a:extLst>
          </p:cNvPr>
          <p:cNvSpPr>
            <a:spLocks noGrp="1"/>
          </p:cNvSpPr>
          <p:nvPr>
            <p:ph type="sldNum" sz="quarter" idx="12"/>
          </p:nvPr>
        </p:nvSpPr>
        <p:spPr/>
        <p:txBody>
          <a:bodyPr/>
          <a:lstStyle/>
          <a:p>
            <a:fld id="{A000FB5E-01F8-9A45-AC4A-93637BA381DD}" type="slidenum">
              <a:rPr lang="en-US" smtClean="0"/>
              <a:t>10</a:t>
            </a:fld>
            <a:endParaRPr lang="en-US"/>
          </a:p>
        </p:txBody>
      </p:sp>
    </p:spTree>
    <p:extLst>
      <p:ext uri="{BB962C8B-B14F-4D97-AF65-F5344CB8AC3E}">
        <p14:creationId xmlns:p14="http://schemas.microsoft.com/office/powerpoint/2010/main" val="984933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100" name="Picture 4" descr="Heart-stock">
            <a:extLst>
              <a:ext uri="{FF2B5EF4-FFF2-40B4-BE49-F238E27FC236}">
                <a16:creationId xmlns:a16="http://schemas.microsoft.com/office/drawing/2014/main" id="{E62FF8D8-39D4-2A4D-A42F-424F2A15B3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28800"/>
            <a:ext cx="12192000" cy="52919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B4886A0-1374-D14F-95C4-3DAF211567D1}"/>
              </a:ext>
            </a:extLst>
          </p:cNvPr>
          <p:cNvSpPr>
            <a:spLocks noGrp="1"/>
          </p:cNvSpPr>
          <p:nvPr>
            <p:ph type="title"/>
          </p:nvPr>
        </p:nvSpPr>
        <p:spPr>
          <a:xfrm>
            <a:off x="838200" y="182880"/>
            <a:ext cx="10515600" cy="1325563"/>
          </a:xfrm>
        </p:spPr>
        <p:txBody>
          <a:bodyPr>
            <a:normAutofit/>
          </a:bodyPr>
          <a:lstStyle/>
          <a:p>
            <a:pPr algn="ctr"/>
            <a:r>
              <a:rPr lang="en-US" dirty="0"/>
              <a:t>Quality Results for 19 AF Terminated Patients and 20 Non Terminated Patients</a:t>
            </a:r>
          </a:p>
        </p:txBody>
      </p:sp>
      <p:sp>
        <p:nvSpPr>
          <p:cNvPr id="3" name="Slide Number Placeholder 2">
            <a:extLst>
              <a:ext uri="{FF2B5EF4-FFF2-40B4-BE49-F238E27FC236}">
                <a16:creationId xmlns:a16="http://schemas.microsoft.com/office/drawing/2014/main" id="{AD719AFA-0E0C-8240-839E-7CD4B25BC252}"/>
              </a:ext>
            </a:extLst>
          </p:cNvPr>
          <p:cNvSpPr>
            <a:spLocks noGrp="1"/>
          </p:cNvSpPr>
          <p:nvPr>
            <p:ph type="sldNum" sz="quarter" idx="12"/>
          </p:nvPr>
        </p:nvSpPr>
        <p:spPr/>
        <p:txBody>
          <a:bodyPr/>
          <a:lstStyle/>
          <a:p>
            <a:fld id="{A000FB5E-01F8-9A45-AC4A-93637BA381DD}" type="slidenum">
              <a:rPr lang="en-US" smtClean="0"/>
              <a:t>11</a:t>
            </a:fld>
            <a:endParaRPr lang="en-US"/>
          </a:p>
        </p:txBody>
      </p:sp>
    </p:spTree>
    <p:extLst>
      <p:ext uri="{BB962C8B-B14F-4D97-AF65-F5344CB8AC3E}">
        <p14:creationId xmlns:p14="http://schemas.microsoft.com/office/powerpoint/2010/main" val="632425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D4CBBEEA-770B-0445-8EED-AAED251CDAD8}"/>
              </a:ext>
            </a:extLst>
          </p:cNvPr>
          <p:cNvPicPr>
            <a:picLocks noChangeAspect="1"/>
          </p:cNvPicPr>
          <p:nvPr/>
        </p:nvPicPr>
        <p:blipFill>
          <a:blip r:embed="rId2"/>
          <a:stretch>
            <a:fillRect/>
          </a:stretch>
        </p:blipFill>
        <p:spPr>
          <a:xfrm>
            <a:off x="280028" y="18288"/>
            <a:ext cx="11631943" cy="6858000"/>
          </a:xfrm>
          <a:prstGeom prst="rect">
            <a:avLst/>
          </a:prstGeom>
        </p:spPr>
      </p:pic>
      <p:sp>
        <p:nvSpPr>
          <p:cNvPr id="13" name="TextBox 12">
            <a:extLst>
              <a:ext uri="{FF2B5EF4-FFF2-40B4-BE49-F238E27FC236}">
                <a16:creationId xmlns:a16="http://schemas.microsoft.com/office/drawing/2014/main" id="{9B199BD7-F6DB-6647-9F42-001DACF5E49C}"/>
              </a:ext>
            </a:extLst>
          </p:cNvPr>
          <p:cNvSpPr txBox="1"/>
          <p:nvPr/>
        </p:nvSpPr>
        <p:spPr>
          <a:xfrm>
            <a:off x="2349174" y="1229907"/>
            <a:ext cx="1534885" cy="2862322"/>
          </a:xfrm>
          <a:prstGeom prst="rect">
            <a:avLst/>
          </a:prstGeom>
          <a:noFill/>
        </p:spPr>
        <p:txBody>
          <a:bodyPr wrap="square" rtlCol="0">
            <a:spAutoFit/>
          </a:bodyPr>
          <a:lstStyle/>
          <a:p>
            <a:r>
              <a:rPr lang="en-US" dirty="0"/>
              <a:t>2 tailed T-test: p = 0.0056</a:t>
            </a:r>
          </a:p>
          <a:p>
            <a:endParaRPr lang="en-US" dirty="0"/>
          </a:p>
          <a:p>
            <a:r>
              <a:rPr lang="en-US" dirty="0"/>
              <a:t>Mean Term Quality:</a:t>
            </a:r>
          </a:p>
          <a:p>
            <a:r>
              <a:rPr lang="en-US" dirty="0"/>
              <a:t>0.715037472</a:t>
            </a:r>
          </a:p>
          <a:p>
            <a:endParaRPr lang="en-US" dirty="0"/>
          </a:p>
          <a:p>
            <a:r>
              <a:rPr lang="en-US" dirty="0"/>
              <a:t>Mean Non-Term Quality:</a:t>
            </a:r>
          </a:p>
          <a:p>
            <a:r>
              <a:rPr lang="en-US" dirty="0"/>
              <a:t>0.668824123</a:t>
            </a:r>
          </a:p>
        </p:txBody>
      </p:sp>
      <p:sp>
        <p:nvSpPr>
          <p:cNvPr id="2" name="TextBox 1">
            <a:extLst>
              <a:ext uri="{FF2B5EF4-FFF2-40B4-BE49-F238E27FC236}">
                <a16:creationId xmlns:a16="http://schemas.microsoft.com/office/drawing/2014/main" id="{3251763C-0CC8-394A-A186-DEE90E6B02C9}"/>
              </a:ext>
            </a:extLst>
          </p:cNvPr>
          <p:cNvSpPr txBox="1"/>
          <p:nvPr/>
        </p:nvSpPr>
        <p:spPr>
          <a:xfrm>
            <a:off x="10044468" y="108898"/>
            <a:ext cx="955628" cy="475488"/>
          </a:xfrm>
          <a:prstGeom prst="rect">
            <a:avLst/>
          </a:prstGeom>
          <a:noFill/>
        </p:spPr>
        <p:txBody>
          <a:bodyPr wrap="square" rtlCol="0">
            <a:spAutoFit/>
          </a:bodyPr>
          <a:lstStyle/>
          <a:p>
            <a:r>
              <a:rPr lang="en-US" sz="2000" b="1" dirty="0"/>
              <a:t>(AMM)</a:t>
            </a:r>
          </a:p>
        </p:txBody>
      </p:sp>
      <p:sp>
        <p:nvSpPr>
          <p:cNvPr id="3" name="Slide Number Placeholder 2">
            <a:extLst>
              <a:ext uri="{FF2B5EF4-FFF2-40B4-BE49-F238E27FC236}">
                <a16:creationId xmlns:a16="http://schemas.microsoft.com/office/drawing/2014/main" id="{37C9D822-50F9-F54E-B4CF-9BE56C4EB0EE}"/>
              </a:ext>
            </a:extLst>
          </p:cNvPr>
          <p:cNvSpPr>
            <a:spLocks noGrp="1"/>
          </p:cNvSpPr>
          <p:nvPr>
            <p:ph type="sldNum" sz="quarter" idx="12"/>
          </p:nvPr>
        </p:nvSpPr>
        <p:spPr/>
        <p:txBody>
          <a:bodyPr/>
          <a:lstStyle/>
          <a:p>
            <a:fld id="{A000FB5E-01F8-9A45-AC4A-93637BA381DD}" type="slidenum">
              <a:rPr lang="en-US" smtClean="0"/>
              <a:t>12</a:t>
            </a:fld>
            <a:endParaRPr lang="en-US"/>
          </a:p>
        </p:txBody>
      </p:sp>
    </p:spTree>
    <p:extLst>
      <p:ext uri="{BB962C8B-B14F-4D97-AF65-F5344CB8AC3E}">
        <p14:creationId xmlns:p14="http://schemas.microsoft.com/office/powerpoint/2010/main" val="3459346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8B8936-0DBA-5E40-A1CF-538B81E192FD}"/>
              </a:ext>
            </a:extLst>
          </p:cNvPr>
          <p:cNvPicPr>
            <a:picLocks noChangeAspect="1"/>
          </p:cNvPicPr>
          <p:nvPr/>
        </p:nvPicPr>
        <p:blipFill>
          <a:blip r:embed="rId2"/>
          <a:stretch>
            <a:fillRect/>
          </a:stretch>
        </p:blipFill>
        <p:spPr>
          <a:xfrm>
            <a:off x="280028" y="18288"/>
            <a:ext cx="11631943" cy="6858000"/>
          </a:xfrm>
          <a:prstGeom prst="rect">
            <a:avLst/>
          </a:prstGeom>
        </p:spPr>
      </p:pic>
      <p:sp>
        <p:nvSpPr>
          <p:cNvPr id="5" name="TextBox 4">
            <a:extLst>
              <a:ext uri="{FF2B5EF4-FFF2-40B4-BE49-F238E27FC236}">
                <a16:creationId xmlns:a16="http://schemas.microsoft.com/office/drawing/2014/main" id="{2283F8FD-7F15-6E44-BD4B-B576670D955D}"/>
              </a:ext>
            </a:extLst>
          </p:cNvPr>
          <p:cNvSpPr txBox="1"/>
          <p:nvPr/>
        </p:nvSpPr>
        <p:spPr>
          <a:xfrm>
            <a:off x="2004400" y="1109986"/>
            <a:ext cx="1534885" cy="2862322"/>
          </a:xfrm>
          <a:prstGeom prst="rect">
            <a:avLst/>
          </a:prstGeom>
          <a:noFill/>
        </p:spPr>
        <p:txBody>
          <a:bodyPr wrap="square" rtlCol="0">
            <a:spAutoFit/>
          </a:bodyPr>
          <a:lstStyle/>
          <a:p>
            <a:r>
              <a:rPr lang="en-US" dirty="0"/>
              <a:t>2 tailed T-test: p = 0.0087</a:t>
            </a:r>
          </a:p>
          <a:p>
            <a:endParaRPr lang="en-US" dirty="0"/>
          </a:p>
          <a:p>
            <a:r>
              <a:rPr lang="en-US" dirty="0"/>
              <a:t>Mean Term Quality:</a:t>
            </a:r>
          </a:p>
          <a:p>
            <a:r>
              <a:rPr lang="en-US" dirty="0"/>
              <a:t>0.700897573</a:t>
            </a:r>
          </a:p>
          <a:p>
            <a:endParaRPr lang="en-US" dirty="0"/>
          </a:p>
          <a:p>
            <a:r>
              <a:rPr lang="en-US" dirty="0"/>
              <a:t>Mean Non-Term Quality:</a:t>
            </a:r>
          </a:p>
          <a:p>
            <a:r>
              <a:rPr lang="en-US" dirty="0"/>
              <a:t>0.659096529</a:t>
            </a:r>
          </a:p>
        </p:txBody>
      </p:sp>
      <p:sp>
        <p:nvSpPr>
          <p:cNvPr id="6" name="TextBox 5">
            <a:extLst>
              <a:ext uri="{FF2B5EF4-FFF2-40B4-BE49-F238E27FC236}">
                <a16:creationId xmlns:a16="http://schemas.microsoft.com/office/drawing/2014/main" id="{9A2915B7-F1E5-1C43-A57F-FDB2E84B8441}"/>
              </a:ext>
            </a:extLst>
          </p:cNvPr>
          <p:cNvSpPr txBox="1"/>
          <p:nvPr/>
        </p:nvSpPr>
        <p:spPr>
          <a:xfrm>
            <a:off x="10044468" y="108898"/>
            <a:ext cx="955628" cy="400110"/>
          </a:xfrm>
          <a:prstGeom prst="rect">
            <a:avLst/>
          </a:prstGeom>
          <a:noFill/>
        </p:spPr>
        <p:txBody>
          <a:bodyPr wrap="square" rtlCol="0">
            <a:spAutoFit/>
          </a:bodyPr>
          <a:lstStyle/>
          <a:p>
            <a:r>
              <a:rPr lang="en-US" sz="2000" b="1" dirty="0"/>
              <a:t>(MAM)</a:t>
            </a:r>
          </a:p>
        </p:txBody>
      </p:sp>
      <p:sp>
        <p:nvSpPr>
          <p:cNvPr id="2" name="Slide Number Placeholder 1">
            <a:extLst>
              <a:ext uri="{FF2B5EF4-FFF2-40B4-BE49-F238E27FC236}">
                <a16:creationId xmlns:a16="http://schemas.microsoft.com/office/drawing/2014/main" id="{8B5E7470-9D9E-F349-9970-CC55042634A8}"/>
              </a:ext>
            </a:extLst>
          </p:cNvPr>
          <p:cNvSpPr>
            <a:spLocks noGrp="1"/>
          </p:cNvSpPr>
          <p:nvPr>
            <p:ph type="sldNum" sz="quarter" idx="12"/>
          </p:nvPr>
        </p:nvSpPr>
        <p:spPr/>
        <p:txBody>
          <a:bodyPr/>
          <a:lstStyle/>
          <a:p>
            <a:fld id="{A000FB5E-01F8-9A45-AC4A-93637BA381DD}" type="slidenum">
              <a:rPr lang="en-US" smtClean="0"/>
              <a:t>13</a:t>
            </a:fld>
            <a:endParaRPr lang="en-US"/>
          </a:p>
        </p:txBody>
      </p:sp>
    </p:spTree>
    <p:extLst>
      <p:ext uri="{BB962C8B-B14F-4D97-AF65-F5344CB8AC3E}">
        <p14:creationId xmlns:p14="http://schemas.microsoft.com/office/powerpoint/2010/main" val="19304860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1A4C9C-96B8-564D-AF1E-13A570855E77}"/>
              </a:ext>
            </a:extLst>
          </p:cNvPr>
          <p:cNvPicPr>
            <a:picLocks noChangeAspect="1"/>
          </p:cNvPicPr>
          <p:nvPr/>
        </p:nvPicPr>
        <p:blipFill>
          <a:blip r:embed="rId2"/>
          <a:stretch>
            <a:fillRect/>
          </a:stretch>
        </p:blipFill>
        <p:spPr>
          <a:xfrm>
            <a:off x="280028" y="18288"/>
            <a:ext cx="11631943" cy="6858000"/>
          </a:xfrm>
          <a:prstGeom prst="rect">
            <a:avLst/>
          </a:prstGeom>
        </p:spPr>
      </p:pic>
      <p:sp>
        <p:nvSpPr>
          <p:cNvPr id="5" name="TextBox 4">
            <a:extLst>
              <a:ext uri="{FF2B5EF4-FFF2-40B4-BE49-F238E27FC236}">
                <a16:creationId xmlns:a16="http://schemas.microsoft.com/office/drawing/2014/main" id="{C98A8AE1-7635-9D45-91F1-7AD1A352E223}"/>
              </a:ext>
            </a:extLst>
          </p:cNvPr>
          <p:cNvSpPr txBox="1"/>
          <p:nvPr/>
        </p:nvSpPr>
        <p:spPr>
          <a:xfrm>
            <a:off x="8060425" y="2136338"/>
            <a:ext cx="1534885" cy="2862322"/>
          </a:xfrm>
          <a:prstGeom prst="rect">
            <a:avLst/>
          </a:prstGeom>
          <a:noFill/>
        </p:spPr>
        <p:txBody>
          <a:bodyPr wrap="square" rtlCol="0">
            <a:spAutoFit/>
          </a:bodyPr>
          <a:lstStyle/>
          <a:p>
            <a:r>
              <a:rPr lang="en-US" dirty="0"/>
              <a:t>2 tailed T-test: p = 0.0022</a:t>
            </a:r>
          </a:p>
          <a:p>
            <a:endParaRPr lang="en-US" dirty="0"/>
          </a:p>
          <a:p>
            <a:r>
              <a:rPr lang="en-US" dirty="0"/>
              <a:t>Mean Term Quality:</a:t>
            </a:r>
          </a:p>
          <a:p>
            <a:r>
              <a:rPr lang="en-US" dirty="0"/>
              <a:t>0.623784843</a:t>
            </a:r>
          </a:p>
          <a:p>
            <a:endParaRPr lang="en-US" dirty="0"/>
          </a:p>
          <a:p>
            <a:r>
              <a:rPr lang="en-US" dirty="0"/>
              <a:t>Mean Non-Term Quality:</a:t>
            </a:r>
          </a:p>
          <a:p>
            <a:r>
              <a:rPr lang="en-US" dirty="0"/>
              <a:t>0.577530997</a:t>
            </a:r>
          </a:p>
        </p:txBody>
      </p:sp>
      <p:sp>
        <p:nvSpPr>
          <p:cNvPr id="6" name="TextBox 5">
            <a:extLst>
              <a:ext uri="{FF2B5EF4-FFF2-40B4-BE49-F238E27FC236}">
                <a16:creationId xmlns:a16="http://schemas.microsoft.com/office/drawing/2014/main" id="{FE0AC65B-015F-3545-9935-BB449DCA421A}"/>
              </a:ext>
            </a:extLst>
          </p:cNvPr>
          <p:cNvSpPr txBox="1"/>
          <p:nvPr/>
        </p:nvSpPr>
        <p:spPr>
          <a:xfrm>
            <a:off x="10044468" y="108898"/>
            <a:ext cx="955628" cy="400110"/>
          </a:xfrm>
          <a:prstGeom prst="rect">
            <a:avLst/>
          </a:prstGeom>
          <a:noFill/>
        </p:spPr>
        <p:txBody>
          <a:bodyPr wrap="square" rtlCol="0">
            <a:spAutoFit/>
          </a:bodyPr>
          <a:lstStyle/>
          <a:p>
            <a:r>
              <a:rPr lang="en-US" sz="2000" b="1" dirty="0"/>
              <a:t>(MIM)</a:t>
            </a:r>
          </a:p>
        </p:txBody>
      </p:sp>
      <p:sp>
        <p:nvSpPr>
          <p:cNvPr id="2" name="Slide Number Placeholder 1">
            <a:extLst>
              <a:ext uri="{FF2B5EF4-FFF2-40B4-BE49-F238E27FC236}">
                <a16:creationId xmlns:a16="http://schemas.microsoft.com/office/drawing/2014/main" id="{E476348C-DEE7-C54C-B00E-6EE828DBAD91}"/>
              </a:ext>
            </a:extLst>
          </p:cNvPr>
          <p:cNvSpPr>
            <a:spLocks noGrp="1"/>
          </p:cNvSpPr>
          <p:nvPr>
            <p:ph type="sldNum" sz="quarter" idx="12"/>
          </p:nvPr>
        </p:nvSpPr>
        <p:spPr/>
        <p:txBody>
          <a:bodyPr/>
          <a:lstStyle/>
          <a:p>
            <a:fld id="{A000FB5E-01F8-9A45-AC4A-93637BA381DD}" type="slidenum">
              <a:rPr lang="en-US" smtClean="0"/>
              <a:t>14</a:t>
            </a:fld>
            <a:endParaRPr lang="en-US"/>
          </a:p>
        </p:txBody>
      </p:sp>
    </p:spTree>
    <p:extLst>
      <p:ext uri="{BB962C8B-B14F-4D97-AF65-F5344CB8AC3E}">
        <p14:creationId xmlns:p14="http://schemas.microsoft.com/office/powerpoint/2010/main" val="1429027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B1FDA1B-F037-1443-B3F4-02EF653A07BA}"/>
              </a:ext>
            </a:extLst>
          </p:cNvPr>
          <p:cNvPicPr>
            <a:picLocks noChangeAspect="1"/>
          </p:cNvPicPr>
          <p:nvPr/>
        </p:nvPicPr>
        <p:blipFill>
          <a:blip r:embed="rId2"/>
          <a:stretch>
            <a:fillRect/>
          </a:stretch>
        </p:blipFill>
        <p:spPr>
          <a:xfrm>
            <a:off x="1350433" y="-130175"/>
            <a:ext cx="9491133" cy="7118350"/>
          </a:xfrm>
          <a:prstGeom prst="rect">
            <a:avLst/>
          </a:prstGeom>
        </p:spPr>
      </p:pic>
      <p:sp>
        <p:nvSpPr>
          <p:cNvPr id="6" name="TextBox 5">
            <a:extLst>
              <a:ext uri="{FF2B5EF4-FFF2-40B4-BE49-F238E27FC236}">
                <a16:creationId xmlns:a16="http://schemas.microsoft.com/office/drawing/2014/main" id="{06ABF581-FF2D-6C4C-A25E-62C637502104}"/>
              </a:ext>
            </a:extLst>
          </p:cNvPr>
          <p:cNvSpPr txBox="1"/>
          <p:nvPr/>
        </p:nvSpPr>
        <p:spPr>
          <a:xfrm>
            <a:off x="220133" y="95250"/>
            <a:ext cx="2015066" cy="646331"/>
          </a:xfrm>
          <a:prstGeom prst="rect">
            <a:avLst/>
          </a:prstGeom>
          <a:noFill/>
        </p:spPr>
        <p:txBody>
          <a:bodyPr wrap="square" rtlCol="0">
            <a:spAutoFit/>
          </a:bodyPr>
          <a:lstStyle/>
          <a:p>
            <a:r>
              <a:rPr lang="en-US" dirty="0"/>
              <a:t>High Quality Color Map:</a:t>
            </a:r>
          </a:p>
        </p:txBody>
      </p:sp>
      <p:sp>
        <p:nvSpPr>
          <p:cNvPr id="7" name="TextBox 6">
            <a:extLst>
              <a:ext uri="{FF2B5EF4-FFF2-40B4-BE49-F238E27FC236}">
                <a16:creationId xmlns:a16="http://schemas.microsoft.com/office/drawing/2014/main" id="{32ADBCFC-AB13-F244-99E5-C46F1852AF76}"/>
              </a:ext>
            </a:extLst>
          </p:cNvPr>
          <p:cNvSpPr txBox="1"/>
          <p:nvPr/>
        </p:nvSpPr>
        <p:spPr>
          <a:xfrm>
            <a:off x="220133" y="6393418"/>
            <a:ext cx="2914226" cy="369332"/>
          </a:xfrm>
          <a:prstGeom prst="rect">
            <a:avLst/>
          </a:prstGeom>
          <a:noFill/>
        </p:spPr>
        <p:txBody>
          <a:bodyPr wrap="square" rtlCol="0">
            <a:spAutoFit/>
          </a:bodyPr>
          <a:lstStyle/>
          <a:p>
            <a:r>
              <a:rPr lang="en-US" dirty="0"/>
              <a:t>Average Quality: 0.7911</a:t>
            </a:r>
          </a:p>
        </p:txBody>
      </p:sp>
      <p:sp>
        <p:nvSpPr>
          <p:cNvPr id="2" name="Slide Number Placeholder 1">
            <a:extLst>
              <a:ext uri="{FF2B5EF4-FFF2-40B4-BE49-F238E27FC236}">
                <a16:creationId xmlns:a16="http://schemas.microsoft.com/office/drawing/2014/main" id="{D677BD9D-6878-FA4C-8C01-F80FA827B999}"/>
              </a:ext>
            </a:extLst>
          </p:cNvPr>
          <p:cNvSpPr>
            <a:spLocks noGrp="1"/>
          </p:cNvSpPr>
          <p:nvPr>
            <p:ph type="sldNum" sz="quarter" idx="12"/>
          </p:nvPr>
        </p:nvSpPr>
        <p:spPr/>
        <p:txBody>
          <a:bodyPr/>
          <a:lstStyle/>
          <a:p>
            <a:fld id="{A000FB5E-01F8-9A45-AC4A-93637BA381DD}" type="slidenum">
              <a:rPr lang="en-US" smtClean="0"/>
              <a:t>15</a:t>
            </a:fld>
            <a:endParaRPr lang="en-US"/>
          </a:p>
        </p:txBody>
      </p:sp>
    </p:spTree>
    <p:extLst>
      <p:ext uri="{BB962C8B-B14F-4D97-AF65-F5344CB8AC3E}">
        <p14:creationId xmlns:p14="http://schemas.microsoft.com/office/powerpoint/2010/main" val="1238279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34368-E822-7642-B218-92AB49DB169D}"/>
              </a:ext>
            </a:extLst>
          </p:cNvPr>
          <p:cNvPicPr>
            <a:picLocks noChangeAspect="1"/>
          </p:cNvPicPr>
          <p:nvPr/>
        </p:nvPicPr>
        <p:blipFill>
          <a:blip r:embed="rId2"/>
          <a:stretch>
            <a:fillRect/>
          </a:stretch>
        </p:blipFill>
        <p:spPr>
          <a:xfrm>
            <a:off x="1332088" y="-143934"/>
            <a:ext cx="9527823" cy="7145867"/>
          </a:xfrm>
          <a:prstGeom prst="rect">
            <a:avLst/>
          </a:prstGeom>
        </p:spPr>
      </p:pic>
      <p:sp>
        <p:nvSpPr>
          <p:cNvPr id="5" name="TextBox 4">
            <a:extLst>
              <a:ext uri="{FF2B5EF4-FFF2-40B4-BE49-F238E27FC236}">
                <a16:creationId xmlns:a16="http://schemas.microsoft.com/office/drawing/2014/main" id="{D7E8BFE4-C493-A047-BF93-6657BE1BEC18}"/>
              </a:ext>
            </a:extLst>
          </p:cNvPr>
          <p:cNvSpPr txBox="1"/>
          <p:nvPr/>
        </p:nvSpPr>
        <p:spPr>
          <a:xfrm>
            <a:off x="220133" y="95250"/>
            <a:ext cx="2015066" cy="646331"/>
          </a:xfrm>
          <a:prstGeom prst="rect">
            <a:avLst/>
          </a:prstGeom>
          <a:noFill/>
        </p:spPr>
        <p:txBody>
          <a:bodyPr wrap="square" rtlCol="0">
            <a:spAutoFit/>
          </a:bodyPr>
          <a:lstStyle/>
          <a:p>
            <a:r>
              <a:rPr lang="en-US" dirty="0"/>
              <a:t>Low Quality Color Map:</a:t>
            </a:r>
          </a:p>
        </p:txBody>
      </p:sp>
      <p:sp>
        <p:nvSpPr>
          <p:cNvPr id="6" name="TextBox 5">
            <a:extLst>
              <a:ext uri="{FF2B5EF4-FFF2-40B4-BE49-F238E27FC236}">
                <a16:creationId xmlns:a16="http://schemas.microsoft.com/office/drawing/2014/main" id="{E3436D5D-CA05-4442-9E62-C3264E3A75FB}"/>
              </a:ext>
            </a:extLst>
          </p:cNvPr>
          <p:cNvSpPr txBox="1"/>
          <p:nvPr/>
        </p:nvSpPr>
        <p:spPr>
          <a:xfrm>
            <a:off x="220133" y="6393418"/>
            <a:ext cx="2914226" cy="369332"/>
          </a:xfrm>
          <a:prstGeom prst="rect">
            <a:avLst/>
          </a:prstGeom>
          <a:noFill/>
        </p:spPr>
        <p:txBody>
          <a:bodyPr wrap="square" rtlCol="0">
            <a:spAutoFit/>
          </a:bodyPr>
          <a:lstStyle/>
          <a:p>
            <a:r>
              <a:rPr lang="en-US" dirty="0"/>
              <a:t>Average Quality: 0.6136</a:t>
            </a:r>
          </a:p>
        </p:txBody>
      </p:sp>
      <p:sp>
        <p:nvSpPr>
          <p:cNvPr id="2" name="Slide Number Placeholder 1">
            <a:extLst>
              <a:ext uri="{FF2B5EF4-FFF2-40B4-BE49-F238E27FC236}">
                <a16:creationId xmlns:a16="http://schemas.microsoft.com/office/drawing/2014/main" id="{CA4F488B-1AB4-D54D-90F6-E49C074DEFC2}"/>
              </a:ext>
            </a:extLst>
          </p:cNvPr>
          <p:cNvSpPr>
            <a:spLocks noGrp="1"/>
          </p:cNvSpPr>
          <p:nvPr>
            <p:ph type="sldNum" sz="quarter" idx="12"/>
          </p:nvPr>
        </p:nvSpPr>
        <p:spPr/>
        <p:txBody>
          <a:bodyPr/>
          <a:lstStyle/>
          <a:p>
            <a:fld id="{A000FB5E-01F8-9A45-AC4A-93637BA381DD}" type="slidenum">
              <a:rPr lang="en-US" smtClean="0"/>
              <a:t>16</a:t>
            </a:fld>
            <a:endParaRPr lang="en-US"/>
          </a:p>
        </p:txBody>
      </p:sp>
    </p:spTree>
    <p:extLst>
      <p:ext uri="{BB962C8B-B14F-4D97-AF65-F5344CB8AC3E}">
        <p14:creationId xmlns:p14="http://schemas.microsoft.com/office/powerpoint/2010/main" val="986314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2CB54-7B3E-944E-B49D-8FAC1EC78E70}"/>
              </a:ext>
            </a:extLst>
          </p:cNvPr>
          <p:cNvSpPr>
            <a:spLocks noGrp="1"/>
          </p:cNvSpPr>
          <p:nvPr>
            <p:ph type="title"/>
          </p:nvPr>
        </p:nvSpPr>
        <p:spPr>
          <a:xfrm>
            <a:off x="838200" y="182880"/>
            <a:ext cx="10515600" cy="1325563"/>
          </a:xfrm>
        </p:spPr>
        <p:txBody>
          <a:bodyPr/>
          <a:lstStyle/>
          <a:p>
            <a:pPr algn="ctr"/>
            <a:r>
              <a:rPr lang="en-US" dirty="0"/>
              <a:t>ROC Curves</a:t>
            </a:r>
          </a:p>
        </p:txBody>
      </p:sp>
      <p:pic>
        <p:nvPicPr>
          <p:cNvPr id="5122" name="Picture 2" descr="Science for the People">
            <a:extLst>
              <a:ext uri="{FF2B5EF4-FFF2-40B4-BE49-F238E27FC236}">
                <a16:creationId xmlns:a16="http://schemas.microsoft.com/office/drawing/2014/main" id="{E5CF61BB-DBB4-334A-B812-291ECD824B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28800"/>
            <a:ext cx="12192000" cy="502920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54C88A21-5314-B549-9EB7-0707717B6B2D}"/>
              </a:ext>
            </a:extLst>
          </p:cNvPr>
          <p:cNvSpPr>
            <a:spLocks noGrp="1"/>
          </p:cNvSpPr>
          <p:nvPr>
            <p:ph type="sldNum" sz="quarter" idx="12"/>
          </p:nvPr>
        </p:nvSpPr>
        <p:spPr/>
        <p:txBody>
          <a:bodyPr/>
          <a:lstStyle/>
          <a:p>
            <a:fld id="{A000FB5E-01F8-9A45-AC4A-93637BA381DD}" type="slidenum">
              <a:rPr lang="en-US" smtClean="0"/>
              <a:t>17</a:t>
            </a:fld>
            <a:endParaRPr lang="en-US"/>
          </a:p>
        </p:txBody>
      </p:sp>
    </p:spTree>
    <p:extLst>
      <p:ext uri="{BB962C8B-B14F-4D97-AF65-F5344CB8AC3E}">
        <p14:creationId xmlns:p14="http://schemas.microsoft.com/office/powerpoint/2010/main" val="41559357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AE0DBB-E585-E94C-97E7-1412EFEFD7D4}"/>
              </a:ext>
            </a:extLst>
          </p:cNvPr>
          <p:cNvPicPr>
            <a:picLocks noChangeAspect="1"/>
          </p:cNvPicPr>
          <p:nvPr/>
        </p:nvPicPr>
        <p:blipFill>
          <a:blip r:embed="rId2"/>
          <a:stretch>
            <a:fillRect/>
          </a:stretch>
        </p:blipFill>
        <p:spPr>
          <a:xfrm>
            <a:off x="283464" y="36576"/>
            <a:ext cx="11631943" cy="6858000"/>
          </a:xfrm>
          <a:prstGeom prst="rect">
            <a:avLst/>
          </a:prstGeom>
        </p:spPr>
      </p:pic>
      <p:sp>
        <p:nvSpPr>
          <p:cNvPr id="5" name="TextBox 4">
            <a:extLst>
              <a:ext uri="{FF2B5EF4-FFF2-40B4-BE49-F238E27FC236}">
                <a16:creationId xmlns:a16="http://schemas.microsoft.com/office/drawing/2014/main" id="{20F9463C-FC18-3F49-935C-EAD3E9AF3CB4}"/>
              </a:ext>
            </a:extLst>
          </p:cNvPr>
          <p:cNvSpPr txBox="1"/>
          <p:nvPr/>
        </p:nvSpPr>
        <p:spPr>
          <a:xfrm>
            <a:off x="4800600" y="4152053"/>
            <a:ext cx="6004559" cy="1477328"/>
          </a:xfrm>
          <a:prstGeom prst="rect">
            <a:avLst/>
          </a:prstGeom>
          <a:noFill/>
        </p:spPr>
        <p:txBody>
          <a:bodyPr wrap="square" rtlCol="0">
            <a:spAutoFit/>
          </a:bodyPr>
          <a:lstStyle/>
          <a:p>
            <a:r>
              <a:rPr lang="en-US" dirty="0"/>
              <a:t>AUC: 0.7737</a:t>
            </a:r>
          </a:p>
          <a:p>
            <a:endParaRPr lang="en-US" dirty="0"/>
          </a:p>
          <a:p>
            <a:r>
              <a:rPr lang="en-US" dirty="0"/>
              <a:t>Optimal Operating Point </a:t>
            </a:r>
            <a:r>
              <a:rPr lang="en-US" dirty="0">
                <a:sym typeface="Wingdings" pitchFamily="2" charset="2"/>
              </a:rPr>
              <a:t>(FPR,TPR): (0.200, 0.7368)</a:t>
            </a:r>
          </a:p>
          <a:p>
            <a:endParaRPr lang="en-US" dirty="0">
              <a:sym typeface="Wingdings" pitchFamily="2" charset="2"/>
            </a:endParaRPr>
          </a:p>
          <a:p>
            <a:endParaRPr lang="en-US" dirty="0"/>
          </a:p>
        </p:txBody>
      </p:sp>
      <p:sp>
        <p:nvSpPr>
          <p:cNvPr id="7" name="TextBox 6">
            <a:extLst>
              <a:ext uri="{FF2B5EF4-FFF2-40B4-BE49-F238E27FC236}">
                <a16:creationId xmlns:a16="http://schemas.microsoft.com/office/drawing/2014/main" id="{821E926D-3B12-AF40-B21F-546777F036B2}"/>
              </a:ext>
            </a:extLst>
          </p:cNvPr>
          <p:cNvSpPr txBox="1"/>
          <p:nvPr/>
        </p:nvSpPr>
        <p:spPr>
          <a:xfrm>
            <a:off x="8147934" y="125831"/>
            <a:ext cx="955628" cy="400110"/>
          </a:xfrm>
          <a:prstGeom prst="rect">
            <a:avLst/>
          </a:prstGeom>
          <a:noFill/>
        </p:spPr>
        <p:txBody>
          <a:bodyPr wrap="square" rtlCol="0">
            <a:spAutoFit/>
          </a:bodyPr>
          <a:lstStyle/>
          <a:p>
            <a:r>
              <a:rPr lang="en-US" sz="2000" b="1" dirty="0"/>
              <a:t>(AMM)</a:t>
            </a:r>
          </a:p>
        </p:txBody>
      </p:sp>
      <p:sp>
        <p:nvSpPr>
          <p:cNvPr id="2" name="Slide Number Placeholder 1">
            <a:extLst>
              <a:ext uri="{FF2B5EF4-FFF2-40B4-BE49-F238E27FC236}">
                <a16:creationId xmlns:a16="http://schemas.microsoft.com/office/drawing/2014/main" id="{07DE6A00-04C5-F74A-AA55-033836C98E99}"/>
              </a:ext>
            </a:extLst>
          </p:cNvPr>
          <p:cNvSpPr>
            <a:spLocks noGrp="1"/>
          </p:cNvSpPr>
          <p:nvPr>
            <p:ph type="sldNum" sz="quarter" idx="12"/>
          </p:nvPr>
        </p:nvSpPr>
        <p:spPr/>
        <p:txBody>
          <a:bodyPr/>
          <a:lstStyle/>
          <a:p>
            <a:fld id="{A000FB5E-01F8-9A45-AC4A-93637BA381DD}" type="slidenum">
              <a:rPr lang="en-US" smtClean="0"/>
              <a:t>18</a:t>
            </a:fld>
            <a:endParaRPr lang="en-US"/>
          </a:p>
        </p:txBody>
      </p:sp>
    </p:spTree>
    <p:extLst>
      <p:ext uri="{BB962C8B-B14F-4D97-AF65-F5344CB8AC3E}">
        <p14:creationId xmlns:p14="http://schemas.microsoft.com/office/powerpoint/2010/main" val="42069456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DC26ABA-51C2-DD48-AB23-0BD8E58CA7DE}"/>
              </a:ext>
            </a:extLst>
          </p:cNvPr>
          <p:cNvPicPr>
            <a:picLocks noChangeAspect="1"/>
          </p:cNvPicPr>
          <p:nvPr/>
        </p:nvPicPr>
        <p:blipFill>
          <a:blip r:embed="rId2"/>
          <a:stretch>
            <a:fillRect/>
          </a:stretch>
        </p:blipFill>
        <p:spPr>
          <a:xfrm>
            <a:off x="280028" y="36576"/>
            <a:ext cx="11631943" cy="6858000"/>
          </a:xfrm>
          <a:prstGeom prst="rect">
            <a:avLst/>
          </a:prstGeom>
        </p:spPr>
      </p:pic>
      <p:sp>
        <p:nvSpPr>
          <p:cNvPr id="5" name="TextBox 4">
            <a:extLst>
              <a:ext uri="{FF2B5EF4-FFF2-40B4-BE49-F238E27FC236}">
                <a16:creationId xmlns:a16="http://schemas.microsoft.com/office/drawing/2014/main" id="{219E18AE-D8E8-2E47-9BFE-D0E6AD33694A}"/>
              </a:ext>
            </a:extLst>
          </p:cNvPr>
          <p:cNvSpPr txBox="1"/>
          <p:nvPr/>
        </p:nvSpPr>
        <p:spPr>
          <a:xfrm>
            <a:off x="4800600" y="4152053"/>
            <a:ext cx="6004560" cy="1477328"/>
          </a:xfrm>
          <a:prstGeom prst="rect">
            <a:avLst/>
          </a:prstGeom>
          <a:noFill/>
        </p:spPr>
        <p:txBody>
          <a:bodyPr wrap="square" rtlCol="0">
            <a:spAutoFit/>
          </a:bodyPr>
          <a:lstStyle/>
          <a:p>
            <a:r>
              <a:rPr lang="en-US" dirty="0"/>
              <a:t>AUC: 0.7395</a:t>
            </a:r>
          </a:p>
          <a:p>
            <a:endParaRPr lang="en-US" dirty="0"/>
          </a:p>
          <a:p>
            <a:r>
              <a:rPr lang="en-US" dirty="0"/>
              <a:t>Optimal Operating Point </a:t>
            </a:r>
            <a:r>
              <a:rPr lang="en-US" dirty="0">
                <a:sym typeface="Wingdings" pitchFamily="2" charset="2"/>
              </a:rPr>
              <a:t>(FPR,TPR): 0.4000, 0.8947</a:t>
            </a:r>
          </a:p>
          <a:p>
            <a:endParaRPr lang="en-US" dirty="0">
              <a:sym typeface="Wingdings" pitchFamily="2" charset="2"/>
            </a:endParaRPr>
          </a:p>
          <a:p>
            <a:endParaRPr lang="en-US" dirty="0"/>
          </a:p>
        </p:txBody>
      </p:sp>
      <p:sp>
        <p:nvSpPr>
          <p:cNvPr id="4" name="TextBox 3">
            <a:extLst>
              <a:ext uri="{FF2B5EF4-FFF2-40B4-BE49-F238E27FC236}">
                <a16:creationId xmlns:a16="http://schemas.microsoft.com/office/drawing/2014/main" id="{A086DC95-9FF8-8043-9171-959F096FB1BF}"/>
              </a:ext>
            </a:extLst>
          </p:cNvPr>
          <p:cNvSpPr txBox="1"/>
          <p:nvPr/>
        </p:nvSpPr>
        <p:spPr>
          <a:xfrm>
            <a:off x="8147934" y="125831"/>
            <a:ext cx="955628" cy="400110"/>
          </a:xfrm>
          <a:prstGeom prst="rect">
            <a:avLst/>
          </a:prstGeom>
          <a:noFill/>
        </p:spPr>
        <p:txBody>
          <a:bodyPr wrap="square" rtlCol="0">
            <a:spAutoFit/>
          </a:bodyPr>
          <a:lstStyle/>
          <a:p>
            <a:r>
              <a:rPr lang="en-US" sz="2000" b="1" dirty="0"/>
              <a:t>(MAM)</a:t>
            </a:r>
          </a:p>
        </p:txBody>
      </p:sp>
      <p:sp>
        <p:nvSpPr>
          <p:cNvPr id="2" name="Slide Number Placeholder 1">
            <a:extLst>
              <a:ext uri="{FF2B5EF4-FFF2-40B4-BE49-F238E27FC236}">
                <a16:creationId xmlns:a16="http://schemas.microsoft.com/office/drawing/2014/main" id="{960CE84A-6B4F-6646-AE45-52C18DFE3AD7}"/>
              </a:ext>
            </a:extLst>
          </p:cNvPr>
          <p:cNvSpPr>
            <a:spLocks noGrp="1"/>
          </p:cNvSpPr>
          <p:nvPr>
            <p:ph type="sldNum" sz="quarter" idx="12"/>
          </p:nvPr>
        </p:nvSpPr>
        <p:spPr/>
        <p:txBody>
          <a:bodyPr/>
          <a:lstStyle/>
          <a:p>
            <a:fld id="{A000FB5E-01F8-9A45-AC4A-93637BA381DD}" type="slidenum">
              <a:rPr lang="en-US" smtClean="0"/>
              <a:t>19</a:t>
            </a:fld>
            <a:endParaRPr lang="en-US"/>
          </a:p>
        </p:txBody>
      </p:sp>
    </p:spTree>
    <p:extLst>
      <p:ext uri="{BB962C8B-B14F-4D97-AF65-F5344CB8AC3E}">
        <p14:creationId xmlns:p14="http://schemas.microsoft.com/office/powerpoint/2010/main" val="3915905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3082" name="Picture 10" descr="MobiDev - AI &amp; Machine Learning Consulting &amp; Development Company">
            <a:extLst>
              <a:ext uri="{FF2B5EF4-FFF2-40B4-BE49-F238E27FC236}">
                <a16:creationId xmlns:a16="http://schemas.microsoft.com/office/drawing/2014/main" id="{A673DBFD-3A2C-D64E-845D-B3D967873F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28800"/>
            <a:ext cx="12192000" cy="5080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EC492E3-9C2F-824D-8221-046FE97DF2DB}"/>
              </a:ext>
            </a:extLst>
          </p:cNvPr>
          <p:cNvSpPr>
            <a:spLocks noGrp="1"/>
          </p:cNvSpPr>
          <p:nvPr>
            <p:ph type="title"/>
          </p:nvPr>
        </p:nvSpPr>
        <p:spPr>
          <a:xfrm>
            <a:off x="838200" y="250031"/>
            <a:ext cx="10515600" cy="1325563"/>
          </a:xfrm>
        </p:spPr>
        <p:txBody>
          <a:bodyPr/>
          <a:lstStyle/>
          <a:p>
            <a:r>
              <a:rPr lang="en-US" dirty="0"/>
              <a:t>The Quality Program</a:t>
            </a:r>
          </a:p>
        </p:txBody>
      </p:sp>
      <p:sp>
        <p:nvSpPr>
          <p:cNvPr id="3" name="Content Placeholder 2">
            <a:extLst>
              <a:ext uri="{FF2B5EF4-FFF2-40B4-BE49-F238E27FC236}">
                <a16:creationId xmlns:a16="http://schemas.microsoft.com/office/drawing/2014/main" id="{6A298FA0-6F50-A449-99BD-76B64E1E88D2}"/>
              </a:ext>
            </a:extLst>
          </p:cNvPr>
          <p:cNvSpPr>
            <a:spLocks noGrp="1"/>
          </p:cNvSpPr>
          <p:nvPr>
            <p:ph idx="1"/>
          </p:nvPr>
        </p:nvSpPr>
        <p:spPr>
          <a:xfrm>
            <a:off x="838200" y="2286000"/>
            <a:ext cx="10515600" cy="4351338"/>
          </a:xfrm>
        </p:spPr>
        <p:txBody>
          <a:bodyPr>
            <a:normAutofit fontScale="92500" lnSpcReduction="10000"/>
          </a:bodyPr>
          <a:lstStyle/>
          <a:p>
            <a:r>
              <a:rPr lang="en-US" dirty="0">
                <a:solidFill>
                  <a:schemeClr val="bg1"/>
                </a:solidFill>
                <a:highlight>
                  <a:srgbClr val="000000"/>
                </a:highlight>
              </a:rPr>
              <a:t>Calculates the dv/dt from the voltage vs time data</a:t>
            </a:r>
          </a:p>
          <a:p>
            <a:r>
              <a:rPr lang="en-US" dirty="0">
                <a:solidFill>
                  <a:schemeClr val="bg1"/>
                </a:solidFill>
                <a:highlight>
                  <a:srgbClr val="000000"/>
                </a:highlight>
              </a:rPr>
              <a:t>Calculates the period of electrograms using autocorrelation</a:t>
            </a:r>
          </a:p>
          <a:p>
            <a:r>
              <a:rPr lang="en-US" dirty="0">
                <a:solidFill>
                  <a:schemeClr val="bg1"/>
                </a:solidFill>
                <a:highlight>
                  <a:srgbClr val="000000"/>
                </a:highlight>
              </a:rPr>
              <a:t>3 different methods for calculating quality.</a:t>
            </a:r>
          </a:p>
          <a:p>
            <a:r>
              <a:rPr lang="en-US" dirty="0">
                <a:solidFill>
                  <a:schemeClr val="bg1"/>
                </a:solidFill>
                <a:highlight>
                  <a:srgbClr val="000000"/>
                </a:highlight>
              </a:rPr>
              <a:t>The results looking at positive dv/dt are saved as “Max Method” (MAM) results.</a:t>
            </a:r>
          </a:p>
          <a:p>
            <a:r>
              <a:rPr lang="en-US" dirty="0">
                <a:solidFill>
                  <a:schemeClr val="bg1"/>
                </a:solidFill>
                <a:highlight>
                  <a:srgbClr val="000000"/>
                </a:highlight>
              </a:rPr>
              <a:t>The results looking at negative dv/dt are saved as “Min Method” (MIM) results.</a:t>
            </a:r>
          </a:p>
          <a:p>
            <a:r>
              <a:rPr lang="en-US" dirty="0">
                <a:solidFill>
                  <a:schemeClr val="bg1"/>
                </a:solidFill>
                <a:highlight>
                  <a:srgbClr val="000000"/>
                </a:highlight>
              </a:rPr>
              <a:t>The third method is the “Absolute Max Method” (AMM) which compares the MAM quality to MIM quality for the trace and whichever value is greater is simply the AMM quality</a:t>
            </a:r>
          </a:p>
          <a:p>
            <a:r>
              <a:rPr lang="en-US" dirty="0">
                <a:solidFill>
                  <a:schemeClr val="bg1"/>
                </a:solidFill>
                <a:highlight>
                  <a:srgbClr val="000000"/>
                </a:highlight>
              </a:rPr>
              <a:t>Quality ranges from 0 to 1 for all methods.</a:t>
            </a:r>
          </a:p>
        </p:txBody>
      </p:sp>
      <p:sp>
        <p:nvSpPr>
          <p:cNvPr id="4" name="Slide Number Placeholder 3">
            <a:extLst>
              <a:ext uri="{FF2B5EF4-FFF2-40B4-BE49-F238E27FC236}">
                <a16:creationId xmlns:a16="http://schemas.microsoft.com/office/drawing/2014/main" id="{36CAFA1C-E5FD-3E45-81A5-90CCD6FD1684}"/>
              </a:ext>
            </a:extLst>
          </p:cNvPr>
          <p:cNvSpPr>
            <a:spLocks noGrp="1"/>
          </p:cNvSpPr>
          <p:nvPr>
            <p:ph type="sldNum" sz="quarter" idx="12"/>
          </p:nvPr>
        </p:nvSpPr>
        <p:spPr/>
        <p:txBody>
          <a:bodyPr/>
          <a:lstStyle/>
          <a:p>
            <a:fld id="{A000FB5E-01F8-9A45-AC4A-93637BA381DD}" type="slidenum">
              <a:rPr lang="en-US" smtClean="0"/>
              <a:t>2</a:t>
            </a:fld>
            <a:endParaRPr lang="en-US"/>
          </a:p>
        </p:txBody>
      </p:sp>
    </p:spTree>
    <p:extLst>
      <p:ext uri="{BB962C8B-B14F-4D97-AF65-F5344CB8AC3E}">
        <p14:creationId xmlns:p14="http://schemas.microsoft.com/office/powerpoint/2010/main" val="38757601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34B00-0956-8F43-B935-9135171D7CEE}"/>
              </a:ext>
            </a:extLst>
          </p:cNvPr>
          <p:cNvPicPr>
            <a:picLocks noChangeAspect="1"/>
          </p:cNvPicPr>
          <p:nvPr/>
        </p:nvPicPr>
        <p:blipFill>
          <a:blip r:embed="rId2"/>
          <a:stretch>
            <a:fillRect/>
          </a:stretch>
        </p:blipFill>
        <p:spPr>
          <a:xfrm>
            <a:off x="280028" y="36576"/>
            <a:ext cx="11631943" cy="6858000"/>
          </a:xfrm>
          <a:prstGeom prst="rect">
            <a:avLst/>
          </a:prstGeom>
        </p:spPr>
      </p:pic>
      <p:sp>
        <p:nvSpPr>
          <p:cNvPr id="4" name="TextBox 3">
            <a:extLst>
              <a:ext uri="{FF2B5EF4-FFF2-40B4-BE49-F238E27FC236}">
                <a16:creationId xmlns:a16="http://schemas.microsoft.com/office/drawing/2014/main" id="{8B43E7C0-B405-B240-B850-2DF8CC89A6B1}"/>
              </a:ext>
            </a:extLst>
          </p:cNvPr>
          <p:cNvSpPr txBox="1"/>
          <p:nvPr/>
        </p:nvSpPr>
        <p:spPr>
          <a:xfrm>
            <a:off x="4800600" y="4152053"/>
            <a:ext cx="5996093" cy="1477328"/>
          </a:xfrm>
          <a:prstGeom prst="rect">
            <a:avLst/>
          </a:prstGeom>
          <a:noFill/>
        </p:spPr>
        <p:txBody>
          <a:bodyPr wrap="square" rtlCol="0">
            <a:spAutoFit/>
          </a:bodyPr>
          <a:lstStyle/>
          <a:p>
            <a:r>
              <a:rPr lang="en-US" dirty="0"/>
              <a:t>AUC: 0.7868</a:t>
            </a:r>
          </a:p>
          <a:p>
            <a:endParaRPr lang="en-US" dirty="0"/>
          </a:p>
          <a:p>
            <a:r>
              <a:rPr lang="en-US" dirty="0"/>
              <a:t>Optimal Operating Point </a:t>
            </a:r>
            <a:r>
              <a:rPr lang="en-US" dirty="0">
                <a:sym typeface="Wingdings" pitchFamily="2" charset="2"/>
              </a:rPr>
              <a:t>(FPR,TPR): (0.3500, 0.8421)</a:t>
            </a:r>
          </a:p>
          <a:p>
            <a:endParaRPr lang="en-US" dirty="0">
              <a:sym typeface="Wingdings" pitchFamily="2" charset="2"/>
            </a:endParaRPr>
          </a:p>
          <a:p>
            <a:endParaRPr lang="en-US" dirty="0"/>
          </a:p>
        </p:txBody>
      </p:sp>
      <p:sp>
        <p:nvSpPr>
          <p:cNvPr id="7" name="TextBox 6">
            <a:extLst>
              <a:ext uri="{FF2B5EF4-FFF2-40B4-BE49-F238E27FC236}">
                <a16:creationId xmlns:a16="http://schemas.microsoft.com/office/drawing/2014/main" id="{95EBBD04-E2CE-8949-A058-89A76F1E42BB}"/>
              </a:ext>
            </a:extLst>
          </p:cNvPr>
          <p:cNvSpPr txBox="1"/>
          <p:nvPr/>
        </p:nvSpPr>
        <p:spPr>
          <a:xfrm>
            <a:off x="8147934" y="125831"/>
            <a:ext cx="955628" cy="400110"/>
          </a:xfrm>
          <a:prstGeom prst="rect">
            <a:avLst/>
          </a:prstGeom>
          <a:noFill/>
        </p:spPr>
        <p:txBody>
          <a:bodyPr wrap="square" rtlCol="0">
            <a:spAutoFit/>
          </a:bodyPr>
          <a:lstStyle/>
          <a:p>
            <a:r>
              <a:rPr lang="en-US" sz="2000" b="1" dirty="0"/>
              <a:t>(MIM)</a:t>
            </a:r>
          </a:p>
        </p:txBody>
      </p:sp>
      <p:sp>
        <p:nvSpPr>
          <p:cNvPr id="2" name="Slide Number Placeholder 1">
            <a:extLst>
              <a:ext uri="{FF2B5EF4-FFF2-40B4-BE49-F238E27FC236}">
                <a16:creationId xmlns:a16="http://schemas.microsoft.com/office/drawing/2014/main" id="{9EFFE91D-2662-BE43-A482-890446D74498}"/>
              </a:ext>
            </a:extLst>
          </p:cNvPr>
          <p:cNvSpPr>
            <a:spLocks noGrp="1"/>
          </p:cNvSpPr>
          <p:nvPr>
            <p:ph type="sldNum" sz="quarter" idx="12"/>
          </p:nvPr>
        </p:nvSpPr>
        <p:spPr/>
        <p:txBody>
          <a:bodyPr/>
          <a:lstStyle/>
          <a:p>
            <a:fld id="{A000FB5E-01F8-9A45-AC4A-93637BA381DD}" type="slidenum">
              <a:rPr lang="en-US" smtClean="0"/>
              <a:t>20</a:t>
            </a:fld>
            <a:endParaRPr lang="en-US"/>
          </a:p>
        </p:txBody>
      </p:sp>
    </p:spTree>
    <p:extLst>
      <p:ext uri="{BB962C8B-B14F-4D97-AF65-F5344CB8AC3E}">
        <p14:creationId xmlns:p14="http://schemas.microsoft.com/office/powerpoint/2010/main" val="40064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B75E0C-0828-BA46-B3CE-401C0388B9D0}"/>
              </a:ext>
            </a:extLst>
          </p:cNvPr>
          <p:cNvPicPr>
            <a:picLocks noChangeAspect="1"/>
          </p:cNvPicPr>
          <p:nvPr/>
        </p:nvPicPr>
        <p:blipFill>
          <a:blip r:embed="rId3"/>
          <a:stretch>
            <a:fillRect/>
          </a:stretch>
        </p:blipFill>
        <p:spPr>
          <a:xfrm>
            <a:off x="0" y="4908331"/>
            <a:ext cx="12192000" cy="1949669"/>
          </a:xfrm>
          <a:prstGeom prst="rect">
            <a:avLst/>
          </a:prstGeom>
        </p:spPr>
      </p:pic>
      <p:pic>
        <p:nvPicPr>
          <p:cNvPr id="4" name="Picture 3">
            <a:extLst>
              <a:ext uri="{FF2B5EF4-FFF2-40B4-BE49-F238E27FC236}">
                <a16:creationId xmlns:a16="http://schemas.microsoft.com/office/drawing/2014/main" id="{430EF9AE-FCB4-F04B-8AC8-B916F02495DB}"/>
              </a:ext>
            </a:extLst>
          </p:cNvPr>
          <p:cNvPicPr>
            <a:picLocks noChangeAspect="1"/>
          </p:cNvPicPr>
          <p:nvPr/>
        </p:nvPicPr>
        <p:blipFill>
          <a:blip r:embed="rId4"/>
          <a:stretch>
            <a:fillRect/>
          </a:stretch>
        </p:blipFill>
        <p:spPr>
          <a:xfrm>
            <a:off x="226027" y="0"/>
            <a:ext cx="11550759" cy="4908331"/>
          </a:xfrm>
          <a:prstGeom prst="rect">
            <a:avLst/>
          </a:prstGeom>
        </p:spPr>
      </p:pic>
      <p:sp>
        <p:nvSpPr>
          <p:cNvPr id="6" name="TextBox 5">
            <a:extLst>
              <a:ext uri="{FF2B5EF4-FFF2-40B4-BE49-F238E27FC236}">
                <a16:creationId xmlns:a16="http://schemas.microsoft.com/office/drawing/2014/main" id="{D27E2E9D-F9EF-C448-8463-3CF2DED9C0E5}"/>
              </a:ext>
            </a:extLst>
          </p:cNvPr>
          <p:cNvSpPr txBox="1"/>
          <p:nvPr/>
        </p:nvSpPr>
        <p:spPr>
          <a:xfrm>
            <a:off x="0" y="5261113"/>
            <a:ext cx="1656521" cy="800219"/>
          </a:xfrm>
          <a:prstGeom prst="rect">
            <a:avLst/>
          </a:prstGeom>
          <a:noFill/>
        </p:spPr>
        <p:txBody>
          <a:bodyPr wrap="square" rtlCol="0">
            <a:spAutoFit/>
          </a:bodyPr>
          <a:lstStyle/>
          <a:p>
            <a:r>
              <a:rPr lang="en-US" dirty="0"/>
              <a:t>Fidelity</a:t>
            </a:r>
          </a:p>
          <a:p>
            <a:r>
              <a:rPr lang="en-US" sz="2800" dirty="0"/>
              <a:t>(</a:t>
            </a:r>
            <a:r>
              <a:rPr lang="en-US" dirty="0"/>
              <a:t>         </a:t>
            </a:r>
            <a:r>
              <a:rPr lang="en-US" sz="2800" dirty="0"/>
              <a:t>)</a:t>
            </a:r>
          </a:p>
        </p:txBody>
      </p:sp>
      <p:sp>
        <p:nvSpPr>
          <p:cNvPr id="2" name="Rectangle 1">
            <a:extLst>
              <a:ext uri="{FF2B5EF4-FFF2-40B4-BE49-F238E27FC236}">
                <a16:creationId xmlns:a16="http://schemas.microsoft.com/office/drawing/2014/main" id="{C9B563D3-23E9-A14C-BCC6-32EFDE66F5F0}"/>
              </a:ext>
            </a:extLst>
          </p:cNvPr>
          <p:cNvSpPr/>
          <p:nvPr/>
        </p:nvSpPr>
        <p:spPr>
          <a:xfrm>
            <a:off x="110803" y="86464"/>
            <a:ext cx="3280983" cy="523220"/>
          </a:xfrm>
          <a:prstGeom prst="rect">
            <a:avLst/>
          </a:prstGeom>
        </p:spPr>
        <p:txBody>
          <a:bodyPr wrap="square">
            <a:spAutoFit/>
          </a:bodyPr>
          <a:lstStyle/>
          <a:p>
            <a:r>
              <a:rPr lang="en-US" sz="2800" dirty="0"/>
              <a:t>The </a:t>
            </a:r>
            <a:r>
              <a:rPr lang="en-US" sz="2800" dirty="0" err="1"/>
              <a:t>Kulkik</a:t>
            </a:r>
            <a:r>
              <a:rPr lang="en-US" sz="2800" dirty="0"/>
              <a:t> Method</a:t>
            </a:r>
          </a:p>
        </p:txBody>
      </p:sp>
      <p:sp>
        <p:nvSpPr>
          <p:cNvPr id="3" name="Slide Number Placeholder 2">
            <a:extLst>
              <a:ext uri="{FF2B5EF4-FFF2-40B4-BE49-F238E27FC236}">
                <a16:creationId xmlns:a16="http://schemas.microsoft.com/office/drawing/2014/main" id="{9DA883AF-5C29-B74B-8185-B7980054D767}"/>
              </a:ext>
            </a:extLst>
          </p:cNvPr>
          <p:cNvSpPr>
            <a:spLocks noGrp="1"/>
          </p:cNvSpPr>
          <p:nvPr>
            <p:ph type="sldNum" sz="quarter" idx="12"/>
          </p:nvPr>
        </p:nvSpPr>
        <p:spPr/>
        <p:txBody>
          <a:bodyPr/>
          <a:lstStyle/>
          <a:p>
            <a:fld id="{A000FB5E-01F8-9A45-AC4A-93637BA381DD}" type="slidenum">
              <a:rPr lang="en-US" smtClean="0"/>
              <a:t>21</a:t>
            </a:fld>
            <a:endParaRPr lang="en-US"/>
          </a:p>
        </p:txBody>
      </p:sp>
      <p:pic>
        <p:nvPicPr>
          <p:cNvPr id="7" name="Picture 6">
            <a:extLst>
              <a:ext uri="{FF2B5EF4-FFF2-40B4-BE49-F238E27FC236}">
                <a16:creationId xmlns:a16="http://schemas.microsoft.com/office/drawing/2014/main" id="{9182E5E7-F586-6347-B3F4-5973CF837661}"/>
              </a:ext>
            </a:extLst>
          </p:cNvPr>
          <p:cNvPicPr>
            <a:picLocks noChangeAspect="1"/>
          </p:cNvPicPr>
          <p:nvPr/>
        </p:nvPicPr>
        <p:blipFill>
          <a:blip r:embed="rId5"/>
          <a:stretch>
            <a:fillRect/>
          </a:stretch>
        </p:blipFill>
        <p:spPr>
          <a:xfrm>
            <a:off x="6001406" y="6356350"/>
            <a:ext cx="1935126" cy="415882"/>
          </a:xfrm>
          <a:prstGeom prst="rect">
            <a:avLst/>
          </a:prstGeom>
        </p:spPr>
      </p:pic>
    </p:spTree>
    <p:extLst>
      <p:ext uri="{BB962C8B-B14F-4D97-AF65-F5344CB8AC3E}">
        <p14:creationId xmlns:p14="http://schemas.microsoft.com/office/powerpoint/2010/main" val="34717281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9D34FC3-D452-6545-B1C8-14B941771EF3}"/>
              </a:ext>
            </a:extLst>
          </p:cNvPr>
          <p:cNvSpPr txBox="1">
            <a:spLocks/>
          </p:cNvSpPr>
          <p:nvPr/>
        </p:nvSpPr>
        <p:spPr>
          <a:xfrm>
            <a:off x="838200" y="18288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err="1"/>
              <a:t>Kulkik</a:t>
            </a:r>
            <a:r>
              <a:rPr lang="en-US" dirty="0"/>
              <a:t> Quality Results for 19 AF Terminated Patients and 20 Non Terminated Patients</a:t>
            </a:r>
          </a:p>
        </p:txBody>
      </p:sp>
      <p:pic>
        <p:nvPicPr>
          <p:cNvPr id="1026" name="Picture 2" descr="A graphic illustration of a heart">
            <a:extLst>
              <a:ext uri="{FF2B5EF4-FFF2-40B4-BE49-F238E27FC236}">
                <a16:creationId xmlns:a16="http://schemas.microsoft.com/office/drawing/2014/main" id="{CF0D3161-0DDF-6F41-A28F-5DAC5E21AF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28800"/>
            <a:ext cx="12192000" cy="5131558"/>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9309A302-328B-2048-BAB5-5EE7D3F3E384}"/>
              </a:ext>
            </a:extLst>
          </p:cNvPr>
          <p:cNvSpPr>
            <a:spLocks noGrp="1"/>
          </p:cNvSpPr>
          <p:nvPr>
            <p:ph type="sldNum" sz="quarter" idx="12"/>
          </p:nvPr>
        </p:nvSpPr>
        <p:spPr/>
        <p:txBody>
          <a:bodyPr/>
          <a:lstStyle/>
          <a:p>
            <a:fld id="{A000FB5E-01F8-9A45-AC4A-93637BA381DD}" type="slidenum">
              <a:rPr lang="en-US" smtClean="0"/>
              <a:t>22</a:t>
            </a:fld>
            <a:endParaRPr lang="en-US"/>
          </a:p>
        </p:txBody>
      </p:sp>
    </p:spTree>
    <p:extLst>
      <p:ext uri="{BB962C8B-B14F-4D97-AF65-F5344CB8AC3E}">
        <p14:creationId xmlns:p14="http://schemas.microsoft.com/office/powerpoint/2010/main" val="1411144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E61B291-B921-AD41-AC19-545D606C3AF7}"/>
              </a:ext>
            </a:extLst>
          </p:cNvPr>
          <p:cNvPicPr>
            <a:picLocks noChangeAspect="1"/>
          </p:cNvPicPr>
          <p:nvPr/>
        </p:nvPicPr>
        <p:blipFill>
          <a:blip r:embed="rId2"/>
          <a:stretch>
            <a:fillRect/>
          </a:stretch>
        </p:blipFill>
        <p:spPr>
          <a:xfrm>
            <a:off x="280028" y="0"/>
            <a:ext cx="11631943" cy="6858000"/>
          </a:xfrm>
          <a:prstGeom prst="rect">
            <a:avLst/>
          </a:prstGeom>
        </p:spPr>
      </p:pic>
      <p:sp>
        <p:nvSpPr>
          <p:cNvPr id="5" name="TextBox 4">
            <a:extLst>
              <a:ext uri="{FF2B5EF4-FFF2-40B4-BE49-F238E27FC236}">
                <a16:creationId xmlns:a16="http://schemas.microsoft.com/office/drawing/2014/main" id="{A8AF9C44-7692-264A-A940-60EC3FA68CD7}"/>
              </a:ext>
            </a:extLst>
          </p:cNvPr>
          <p:cNvSpPr txBox="1"/>
          <p:nvPr/>
        </p:nvSpPr>
        <p:spPr>
          <a:xfrm>
            <a:off x="2004400" y="1109986"/>
            <a:ext cx="1534885" cy="2862322"/>
          </a:xfrm>
          <a:prstGeom prst="rect">
            <a:avLst/>
          </a:prstGeom>
          <a:noFill/>
        </p:spPr>
        <p:txBody>
          <a:bodyPr wrap="square" rtlCol="0">
            <a:spAutoFit/>
          </a:bodyPr>
          <a:lstStyle/>
          <a:p>
            <a:r>
              <a:rPr lang="en-US" dirty="0"/>
              <a:t>2 tailed T-test: p = 0.6861</a:t>
            </a:r>
          </a:p>
          <a:p>
            <a:endParaRPr lang="en-US" dirty="0"/>
          </a:p>
          <a:p>
            <a:r>
              <a:rPr lang="en-US" dirty="0"/>
              <a:t>Mean Term Quality:</a:t>
            </a:r>
          </a:p>
          <a:p>
            <a:r>
              <a:rPr lang="en-US" dirty="0"/>
              <a:t>0.5050 </a:t>
            </a:r>
          </a:p>
          <a:p>
            <a:endParaRPr lang="en-US" dirty="0"/>
          </a:p>
          <a:p>
            <a:r>
              <a:rPr lang="en-US" dirty="0"/>
              <a:t>Mean Non-Term Quality:</a:t>
            </a:r>
          </a:p>
          <a:p>
            <a:r>
              <a:rPr lang="en-US" dirty="0"/>
              <a:t>0.4983 </a:t>
            </a:r>
          </a:p>
        </p:txBody>
      </p:sp>
      <p:sp>
        <p:nvSpPr>
          <p:cNvPr id="2" name="Slide Number Placeholder 1">
            <a:extLst>
              <a:ext uri="{FF2B5EF4-FFF2-40B4-BE49-F238E27FC236}">
                <a16:creationId xmlns:a16="http://schemas.microsoft.com/office/drawing/2014/main" id="{20C4D41D-26F1-2E46-A52C-8144EE1ECA38}"/>
              </a:ext>
            </a:extLst>
          </p:cNvPr>
          <p:cNvSpPr>
            <a:spLocks noGrp="1"/>
          </p:cNvSpPr>
          <p:nvPr>
            <p:ph type="sldNum" sz="quarter" idx="12"/>
          </p:nvPr>
        </p:nvSpPr>
        <p:spPr/>
        <p:txBody>
          <a:bodyPr/>
          <a:lstStyle/>
          <a:p>
            <a:fld id="{A000FB5E-01F8-9A45-AC4A-93637BA381DD}" type="slidenum">
              <a:rPr lang="en-US" smtClean="0"/>
              <a:t>23</a:t>
            </a:fld>
            <a:endParaRPr lang="en-US"/>
          </a:p>
        </p:txBody>
      </p:sp>
    </p:spTree>
    <p:extLst>
      <p:ext uri="{BB962C8B-B14F-4D97-AF65-F5344CB8AC3E}">
        <p14:creationId xmlns:p14="http://schemas.microsoft.com/office/powerpoint/2010/main" val="755444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313CD6-5D36-D347-8079-280987453536}"/>
              </a:ext>
            </a:extLst>
          </p:cNvPr>
          <p:cNvPicPr>
            <a:picLocks noChangeAspect="1"/>
          </p:cNvPicPr>
          <p:nvPr/>
        </p:nvPicPr>
        <p:blipFill>
          <a:blip r:embed="rId2"/>
          <a:stretch>
            <a:fillRect/>
          </a:stretch>
        </p:blipFill>
        <p:spPr>
          <a:xfrm>
            <a:off x="280028" y="0"/>
            <a:ext cx="11631943" cy="6858000"/>
          </a:xfrm>
          <a:prstGeom prst="rect">
            <a:avLst/>
          </a:prstGeom>
        </p:spPr>
      </p:pic>
      <p:sp>
        <p:nvSpPr>
          <p:cNvPr id="6" name="TextBox 5">
            <a:extLst>
              <a:ext uri="{FF2B5EF4-FFF2-40B4-BE49-F238E27FC236}">
                <a16:creationId xmlns:a16="http://schemas.microsoft.com/office/drawing/2014/main" id="{C0179D59-DE74-D34B-B6BC-FEE6F3034272}"/>
              </a:ext>
            </a:extLst>
          </p:cNvPr>
          <p:cNvSpPr txBox="1"/>
          <p:nvPr/>
        </p:nvSpPr>
        <p:spPr>
          <a:xfrm>
            <a:off x="2004400" y="1109986"/>
            <a:ext cx="1534885" cy="2862322"/>
          </a:xfrm>
          <a:prstGeom prst="rect">
            <a:avLst/>
          </a:prstGeom>
          <a:noFill/>
        </p:spPr>
        <p:txBody>
          <a:bodyPr wrap="square" rtlCol="0">
            <a:spAutoFit/>
          </a:bodyPr>
          <a:lstStyle/>
          <a:p>
            <a:r>
              <a:rPr lang="en-US" dirty="0"/>
              <a:t>2 tailed T-test: p = 0.7363 </a:t>
            </a:r>
          </a:p>
          <a:p>
            <a:endParaRPr lang="en-US" dirty="0"/>
          </a:p>
          <a:p>
            <a:r>
              <a:rPr lang="en-US" dirty="0"/>
              <a:t>Mean Term Quality:</a:t>
            </a:r>
          </a:p>
          <a:p>
            <a:r>
              <a:rPr lang="en-US" dirty="0"/>
              <a:t>0.6084 </a:t>
            </a:r>
          </a:p>
          <a:p>
            <a:endParaRPr lang="en-US" dirty="0"/>
          </a:p>
          <a:p>
            <a:r>
              <a:rPr lang="en-US" dirty="0"/>
              <a:t>Mean Non-Term Quality:</a:t>
            </a:r>
          </a:p>
          <a:p>
            <a:r>
              <a:rPr lang="en-US" dirty="0"/>
              <a:t>0.6164 </a:t>
            </a:r>
          </a:p>
        </p:txBody>
      </p:sp>
      <p:sp>
        <p:nvSpPr>
          <p:cNvPr id="2" name="Slide Number Placeholder 1">
            <a:extLst>
              <a:ext uri="{FF2B5EF4-FFF2-40B4-BE49-F238E27FC236}">
                <a16:creationId xmlns:a16="http://schemas.microsoft.com/office/drawing/2014/main" id="{A71A462E-EF59-3B4D-9950-529ECD03E97E}"/>
              </a:ext>
            </a:extLst>
          </p:cNvPr>
          <p:cNvSpPr>
            <a:spLocks noGrp="1"/>
          </p:cNvSpPr>
          <p:nvPr>
            <p:ph type="sldNum" sz="quarter" idx="12"/>
          </p:nvPr>
        </p:nvSpPr>
        <p:spPr/>
        <p:txBody>
          <a:bodyPr/>
          <a:lstStyle/>
          <a:p>
            <a:fld id="{A000FB5E-01F8-9A45-AC4A-93637BA381DD}" type="slidenum">
              <a:rPr lang="en-US" smtClean="0"/>
              <a:t>24</a:t>
            </a:fld>
            <a:endParaRPr lang="en-US"/>
          </a:p>
        </p:txBody>
      </p:sp>
    </p:spTree>
    <p:extLst>
      <p:ext uri="{BB962C8B-B14F-4D97-AF65-F5344CB8AC3E}">
        <p14:creationId xmlns:p14="http://schemas.microsoft.com/office/powerpoint/2010/main" val="3243149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3A304C-E85C-3947-ADE1-193C06B3565E}"/>
              </a:ext>
            </a:extLst>
          </p:cNvPr>
          <p:cNvPicPr>
            <a:picLocks noChangeAspect="1"/>
          </p:cNvPicPr>
          <p:nvPr/>
        </p:nvPicPr>
        <p:blipFill>
          <a:blip r:embed="rId2"/>
          <a:stretch>
            <a:fillRect/>
          </a:stretch>
        </p:blipFill>
        <p:spPr>
          <a:xfrm>
            <a:off x="18848" y="0"/>
            <a:ext cx="12154300" cy="6094616"/>
          </a:xfrm>
          <a:prstGeom prst="rect">
            <a:avLst/>
          </a:prstGeom>
        </p:spPr>
      </p:pic>
      <p:sp>
        <p:nvSpPr>
          <p:cNvPr id="5" name="TextBox 4">
            <a:extLst>
              <a:ext uri="{FF2B5EF4-FFF2-40B4-BE49-F238E27FC236}">
                <a16:creationId xmlns:a16="http://schemas.microsoft.com/office/drawing/2014/main" id="{4504A732-785F-2645-B375-64FAEB91B9C2}"/>
              </a:ext>
            </a:extLst>
          </p:cNvPr>
          <p:cNvSpPr txBox="1"/>
          <p:nvPr/>
        </p:nvSpPr>
        <p:spPr>
          <a:xfrm>
            <a:off x="696004" y="5932714"/>
            <a:ext cx="10799989" cy="646331"/>
          </a:xfrm>
          <a:prstGeom prst="rect">
            <a:avLst/>
          </a:prstGeom>
          <a:noFill/>
        </p:spPr>
        <p:txBody>
          <a:bodyPr wrap="square" rtlCol="0">
            <a:spAutoFit/>
          </a:bodyPr>
          <a:lstStyle/>
          <a:p>
            <a:pPr marL="285750" indent="-285750">
              <a:buFont typeface="Arial" panose="020B0604020202020204" pitchFamily="34" charset="0"/>
              <a:buChar char="•"/>
            </a:pPr>
            <a:r>
              <a:rPr lang="en-US" dirty="0"/>
              <a:t>To better understand the program we can consider this electrogram</a:t>
            </a:r>
          </a:p>
          <a:p>
            <a:pPr marL="285750" indent="-285750">
              <a:buFont typeface="Arial" panose="020B0604020202020204" pitchFamily="34" charset="0"/>
              <a:buChar char="•"/>
            </a:pPr>
            <a:r>
              <a:rPr lang="en-US" dirty="0"/>
              <a:t>Shown here is the voltage vs time data</a:t>
            </a:r>
          </a:p>
        </p:txBody>
      </p:sp>
      <p:sp>
        <p:nvSpPr>
          <p:cNvPr id="2" name="Slide Number Placeholder 1">
            <a:extLst>
              <a:ext uri="{FF2B5EF4-FFF2-40B4-BE49-F238E27FC236}">
                <a16:creationId xmlns:a16="http://schemas.microsoft.com/office/drawing/2014/main" id="{C58D8A3E-CDC9-EF42-8776-929E337F9FBE}"/>
              </a:ext>
            </a:extLst>
          </p:cNvPr>
          <p:cNvSpPr>
            <a:spLocks noGrp="1"/>
          </p:cNvSpPr>
          <p:nvPr>
            <p:ph type="sldNum" sz="quarter" idx="12"/>
          </p:nvPr>
        </p:nvSpPr>
        <p:spPr/>
        <p:txBody>
          <a:bodyPr/>
          <a:lstStyle/>
          <a:p>
            <a:fld id="{A000FB5E-01F8-9A45-AC4A-93637BA381DD}" type="slidenum">
              <a:rPr lang="en-US" smtClean="0"/>
              <a:t>3</a:t>
            </a:fld>
            <a:endParaRPr lang="en-US"/>
          </a:p>
        </p:txBody>
      </p:sp>
    </p:spTree>
    <p:extLst>
      <p:ext uri="{BB962C8B-B14F-4D97-AF65-F5344CB8AC3E}">
        <p14:creationId xmlns:p14="http://schemas.microsoft.com/office/powerpoint/2010/main" val="2539315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ECFCBCF-2093-DD40-8B8C-F730BD3CC269}"/>
              </a:ext>
            </a:extLst>
          </p:cNvPr>
          <p:cNvPicPr>
            <a:picLocks noChangeAspect="1"/>
          </p:cNvPicPr>
          <p:nvPr/>
        </p:nvPicPr>
        <p:blipFill>
          <a:blip r:embed="rId2"/>
          <a:stretch>
            <a:fillRect/>
          </a:stretch>
        </p:blipFill>
        <p:spPr>
          <a:xfrm>
            <a:off x="967070" y="0"/>
            <a:ext cx="10004822" cy="5898675"/>
          </a:xfrm>
          <a:prstGeom prst="rect">
            <a:avLst/>
          </a:prstGeom>
        </p:spPr>
      </p:pic>
      <p:sp>
        <p:nvSpPr>
          <p:cNvPr id="6" name="TextBox 5">
            <a:extLst>
              <a:ext uri="{FF2B5EF4-FFF2-40B4-BE49-F238E27FC236}">
                <a16:creationId xmlns:a16="http://schemas.microsoft.com/office/drawing/2014/main" id="{F0A7AB9D-2A54-7F48-8005-ED6E336D995F}"/>
              </a:ext>
            </a:extLst>
          </p:cNvPr>
          <p:cNvSpPr txBox="1"/>
          <p:nvPr/>
        </p:nvSpPr>
        <p:spPr>
          <a:xfrm>
            <a:off x="6383090" y="582693"/>
            <a:ext cx="1122423" cy="369332"/>
          </a:xfrm>
          <a:prstGeom prst="rect">
            <a:avLst/>
          </a:prstGeom>
          <a:noFill/>
        </p:spPr>
        <p:txBody>
          <a:bodyPr wrap="none" rtlCol="0">
            <a:spAutoFit/>
          </a:bodyPr>
          <a:lstStyle/>
          <a:p>
            <a:r>
              <a:rPr lang="en-US" dirty="0"/>
              <a:t>lag = 0 </a:t>
            </a:r>
            <a:r>
              <a:rPr lang="en-US" dirty="0" err="1"/>
              <a:t>ms</a:t>
            </a:r>
            <a:endParaRPr lang="en-US" dirty="0"/>
          </a:p>
        </p:txBody>
      </p:sp>
      <p:sp>
        <p:nvSpPr>
          <p:cNvPr id="8" name="TextBox 7">
            <a:extLst>
              <a:ext uri="{FF2B5EF4-FFF2-40B4-BE49-F238E27FC236}">
                <a16:creationId xmlns:a16="http://schemas.microsoft.com/office/drawing/2014/main" id="{052EDB0C-BE7C-0D40-91D1-14078304F278}"/>
              </a:ext>
            </a:extLst>
          </p:cNvPr>
          <p:cNvSpPr txBox="1"/>
          <p:nvPr/>
        </p:nvSpPr>
        <p:spPr>
          <a:xfrm>
            <a:off x="8019162" y="1173866"/>
            <a:ext cx="1356462" cy="369332"/>
          </a:xfrm>
          <a:prstGeom prst="rect">
            <a:avLst/>
          </a:prstGeom>
          <a:noFill/>
        </p:spPr>
        <p:txBody>
          <a:bodyPr wrap="none" rtlCol="0">
            <a:spAutoFit/>
          </a:bodyPr>
          <a:lstStyle/>
          <a:p>
            <a:r>
              <a:rPr lang="en-US" dirty="0"/>
              <a:t>lag = 190 </a:t>
            </a:r>
            <a:r>
              <a:rPr lang="en-US" dirty="0" err="1"/>
              <a:t>ms</a:t>
            </a:r>
            <a:endParaRPr lang="en-US" dirty="0"/>
          </a:p>
        </p:txBody>
      </p:sp>
      <p:sp>
        <p:nvSpPr>
          <p:cNvPr id="9" name="TextBox 8">
            <a:extLst>
              <a:ext uri="{FF2B5EF4-FFF2-40B4-BE49-F238E27FC236}">
                <a16:creationId xmlns:a16="http://schemas.microsoft.com/office/drawing/2014/main" id="{49443ADD-F620-F447-B92B-1247AB65DAE1}"/>
              </a:ext>
            </a:extLst>
          </p:cNvPr>
          <p:cNvSpPr txBox="1"/>
          <p:nvPr/>
        </p:nvSpPr>
        <p:spPr>
          <a:xfrm>
            <a:off x="157670" y="5768097"/>
            <a:ext cx="11096516"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program uses auto correlation to detect the correlation of the signal with a time lagged version of itself </a:t>
            </a:r>
          </a:p>
          <a:p>
            <a:pPr marL="285750" indent="-285750">
              <a:buFont typeface="Arial" panose="020B0604020202020204" pitchFamily="34" charset="0"/>
              <a:buChar char="•"/>
            </a:pPr>
            <a:r>
              <a:rPr lang="en-US" dirty="0"/>
              <a:t>The program calculates the period of the trace as the lag value corresponding to the maximum point next to the absolute maximum point on the autocorrelation plot. In this case this value is 190 </a:t>
            </a:r>
            <a:r>
              <a:rPr lang="en-US" dirty="0" err="1"/>
              <a:t>ms</a:t>
            </a:r>
            <a:r>
              <a:rPr lang="en-US" dirty="0"/>
              <a:t> </a:t>
            </a:r>
          </a:p>
        </p:txBody>
      </p:sp>
      <p:sp>
        <p:nvSpPr>
          <p:cNvPr id="12" name="TextBox 11">
            <a:extLst>
              <a:ext uri="{FF2B5EF4-FFF2-40B4-BE49-F238E27FC236}">
                <a16:creationId xmlns:a16="http://schemas.microsoft.com/office/drawing/2014/main" id="{7E1491F1-6DA7-684C-8E4F-0B8A7471AED6}"/>
              </a:ext>
            </a:extLst>
          </p:cNvPr>
          <p:cNvSpPr txBox="1"/>
          <p:nvPr/>
        </p:nvSpPr>
        <p:spPr>
          <a:xfrm>
            <a:off x="6021520" y="407103"/>
            <a:ext cx="290464" cy="369332"/>
          </a:xfrm>
          <a:prstGeom prst="rect">
            <a:avLst/>
          </a:prstGeom>
          <a:noFill/>
        </p:spPr>
        <p:txBody>
          <a:bodyPr wrap="none" rtlCol="0">
            <a:spAutoFit/>
          </a:bodyPr>
          <a:lstStyle/>
          <a:p>
            <a:r>
              <a:rPr lang="en-US" dirty="0"/>
              <a:t>|</a:t>
            </a:r>
          </a:p>
        </p:txBody>
      </p:sp>
      <p:sp>
        <p:nvSpPr>
          <p:cNvPr id="13" name="TextBox 12">
            <a:extLst>
              <a:ext uri="{FF2B5EF4-FFF2-40B4-BE49-F238E27FC236}">
                <a16:creationId xmlns:a16="http://schemas.microsoft.com/office/drawing/2014/main" id="{D29B4D75-A9A7-9545-BF05-DFC10C982087}"/>
              </a:ext>
            </a:extLst>
          </p:cNvPr>
          <p:cNvSpPr txBox="1"/>
          <p:nvPr/>
        </p:nvSpPr>
        <p:spPr>
          <a:xfrm>
            <a:off x="7728698" y="989200"/>
            <a:ext cx="290464" cy="369332"/>
          </a:xfrm>
          <a:prstGeom prst="rect">
            <a:avLst/>
          </a:prstGeom>
          <a:noFill/>
        </p:spPr>
        <p:txBody>
          <a:bodyPr wrap="none" rtlCol="0">
            <a:spAutoFit/>
          </a:bodyPr>
          <a:lstStyle/>
          <a:p>
            <a:r>
              <a:rPr lang="en-US" dirty="0"/>
              <a:t>|</a:t>
            </a:r>
          </a:p>
        </p:txBody>
      </p:sp>
      <p:sp>
        <p:nvSpPr>
          <p:cNvPr id="2" name="Slide Number Placeholder 1">
            <a:extLst>
              <a:ext uri="{FF2B5EF4-FFF2-40B4-BE49-F238E27FC236}">
                <a16:creationId xmlns:a16="http://schemas.microsoft.com/office/drawing/2014/main" id="{4F031FC8-082A-A44A-8F4E-993B4DF3CBE9}"/>
              </a:ext>
            </a:extLst>
          </p:cNvPr>
          <p:cNvSpPr>
            <a:spLocks noGrp="1"/>
          </p:cNvSpPr>
          <p:nvPr>
            <p:ph type="sldNum" sz="quarter" idx="12"/>
          </p:nvPr>
        </p:nvSpPr>
        <p:spPr/>
        <p:txBody>
          <a:bodyPr/>
          <a:lstStyle/>
          <a:p>
            <a:fld id="{A000FB5E-01F8-9A45-AC4A-93637BA381DD}" type="slidenum">
              <a:rPr lang="en-US" smtClean="0"/>
              <a:t>4</a:t>
            </a:fld>
            <a:endParaRPr lang="en-US"/>
          </a:p>
        </p:txBody>
      </p:sp>
    </p:spTree>
    <p:extLst>
      <p:ext uri="{BB962C8B-B14F-4D97-AF65-F5344CB8AC3E}">
        <p14:creationId xmlns:p14="http://schemas.microsoft.com/office/powerpoint/2010/main" val="31634466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C6F9074-A206-234D-9163-746B3D8F66BF}"/>
              </a:ext>
            </a:extLst>
          </p:cNvPr>
          <p:cNvPicPr>
            <a:picLocks noChangeAspect="1"/>
          </p:cNvPicPr>
          <p:nvPr/>
        </p:nvPicPr>
        <p:blipFill>
          <a:blip r:embed="rId3"/>
          <a:stretch>
            <a:fillRect/>
          </a:stretch>
        </p:blipFill>
        <p:spPr>
          <a:xfrm>
            <a:off x="826535" y="108284"/>
            <a:ext cx="10538929" cy="6213578"/>
          </a:xfrm>
          <a:prstGeom prst="rect">
            <a:avLst/>
          </a:prstGeom>
        </p:spPr>
      </p:pic>
      <p:sp>
        <p:nvSpPr>
          <p:cNvPr id="8" name="TextBox 7">
            <a:extLst>
              <a:ext uri="{FF2B5EF4-FFF2-40B4-BE49-F238E27FC236}">
                <a16:creationId xmlns:a16="http://schemas.microsoft.com/office/drawing/2014/main" id="{7F2D0833-06E0-024E-A672-C09884ECCF60}"/>
              </a:ext>
            </a:extLst>
          </p:cNvPr>
          <p:cNvSpPr txBox="1"/>
          <p:nvPr/>
        </p:nvSpPr>
        <p:spPr>
          <a:xfrm>
            <a:off x="3496371" y="626627"/>
            <a:ext cx="407349" cy="5355312"/>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p:txBody>
      </p:sp>
      <p:sp>
        <p:nvSpPr>
          <p:cNvPr id="13" name="TextBox 12">
            <a:extLst>
              <a:ext uri="{FF2B5EF4-FFF2-40B4-BE49-F238E27FC236}">
                <a16:creationId xmlns:a16="http://schemas.microsoft.com/office/drawing/2014/main" id="{DD2B0229-3F80-A84B-A41C-FF1CB809E376}"/>
              </a:ext>
            </a:extLst>
          </p:cNvPr>
          <p:cNvSpPr txBox="1"/>
          <p:nvPr/>
        </p:nvSpPr>
        <p:spPr>
          <a:xfrm>
            <a:off x="210126" y="6321862"/>
            <a:ext cx="10394184" cy="369332"/>
          </a:xfrm>
          <a:prstGeom prst="rect">
            <a:avLst/>
          </a:prstGeom>
          <a:noFill/>
        </p:spPr>
        <p:txBody>
          <a:bodyPr wrap="square" rtlCol="0">
            <a:spAutoFit/>
          </a:bodyPr>
          <a:lstStyle/>
          <a:p>
            <a:pPr marL="285750" indent="-285750">
              <a:buFont typeface="Arial" panose="020B0604020202020204" pitchFamily="34" charset="0"/>
              <a:buChar char="•"/>
            </a:pPr>
            <a:r>
              <a:rPr lang="en-US" dirty="0"/>
              <a:t>The trace is then broken up into period sized (190 </a:t>
            </a:r>
            <a:r>
              <a:rPr lang="en-US" dirty="0" err="1"/>
              <a:t>ms</a:t>
            </a:r>
            <a:r>
              <a:rPr lang="en-US" dirty="0"/>
              <a:t>) intervals</a:t>
            </a:r>
          </a:p>
        </p:txBody>
      </p:sp>
      <p:sp>
        <p:nvSpPr>
          <p:cNvPr id="15" name="TextBox 14">
            <a:extLst>
              <a:ext uri="{FF2B5EF4-FFF2-40B4-BE49-F238E27FC236}">
                <a16:creationId xmlns:a16="http://schemas.microsoft.com/office/drawing/2014/main" id="{5EF426F7-0759-FF47-B90F-1F86BEC8AE91}"/>
              </a:ext>
            </a:extLst>
          </p:cNvPr>
          <p:cNvSpPr txBox="1"/>
          <p:nvPr/>
        </p:nvSpPr>
        <p:spPr>
          <a:xfrm>
            <a:off x="4964615" y="626627"/>
            <a:ext cx="407349" cy="5355312"/>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p:txBody>
      </p:sp>
      <p:sp>
        <p:nvSpPr>
          <p:cNvPr id="16" name="TextBox 15">
            <a:extLst>
              <a:ext uri="{FF2B5EF4-FFF2-40B4-BE49-F238E27FC236}">
                <a16:creationId xmlns:a16="http://schemas.microsoft.com/office/drawing/2014/main" id="{85DBD479-622B-0844-ACF0-FF1103797C7B}"/>
              </a:ext>
            </a:extLst>
          </p:cNvPr>
          <p:cNvSpPr txBox="1"/>
          <p:nvPr/>
        </p:nvSpPr>
        <p:spPr>
          <a:xfrm>
            <a:off x="6412689" y="626627"/>
            <a:ext cx="407349" cy="5355312"/>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p:txBody>
      </p:sp>
      <p:sp>
        <p:nvSpPr>
          <p:cNvPr id="17" name="TextBox 16">
            <a:extLst>
              <a:ext uri="{FF2B5EF4-FFF2-40B4-BE49-F238E27FC236}">
                <a16:creationId xmlns:a16="http://schemas.microsoft.com/office/drawing/2014/main" id="{9E789CB1-891D-A144-8EFA-B9DACC99A4AE}"/>
              </a:ext>
            </a:extLst>
          </p:cNvPr>
          <p:cNvSpPr txBox="1"/>
          <p:nvPr/>
        </p:nvSpPr>
        <p:spPr>
          <a:xfrm>
            <a:off x="7880933" y="641300"/>
            <a:ext cx="407349" cy="5355312"/>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p:txBody>
      </p:sp>
      <p:sp>
        <p:nvSpPr>
          <p:cNvPr id="18" name="TextBox 17">
            <a:extLst>
              <a:ext uri="{FF2B5EF4-FFF2-40B4-BE49-F238E27FC236}">
                <a16:creationId xmlns:a16="http://schemas.microsoft.com/office/drawing/2014/main" id="{98DAEF28-2D38-934C-AFC1-F992B1C7BAD6}"/>
              </a:ext>
            </a:extLst>
          </p:cNvPr>
          <p:cNvSpPr txBox="1"/>
          <p:nvPr/>
        </p:nvSpPr>
        <p:spPr>
          <a:xfrm>
            <a:off x="9419523" y="626627"/>
            <a:ext cx="407349" cy="5355312"/>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p:txBody>
      </p:sp>
      <p:sp>
        <p:nvSpPr>
          <p:cNvPr id="2" name="Slide Number Placeholder 1">
            <a:extLst>
              <a:ext uri="{FF2B5EF4-FFF2-40B4-BE49-F238E27FC236}">
                <a16:creationId xmlns:a16="http://schemas.microsoft.com/office/drawing/2014/main" id="{DDCBBBCD-938F-8846-891B-523C298A1533}"/>
              </a:ext>
            </a:extLst>
          </p:cNvPr>
          <p:cNvSpPr>
            <a:spLocks noGrp="1"/>
          </p:cNvSpPr>
          <p:nvPr>
            <p:ph type="sldNum" sz="quarter" idx="12"/>
          </p:nvPr>
        </p:nvSpPr>
        <p:spPr/>
        <p:txBody>
          <a:bodyPr/>
          <a:lstStyle/>
          <a:p>
            <a:fld id="{A000FB5E-01F8-9A45-AC4A-93637BA381DD}" type="slidenum">
              <a:rPr lang="en-US" smtClean="0"/>
              <a:t>5</a:t>
            </a:fld>
            <a:endParaRPr lang="en-US"/>
          </a:p>
        </p:txBody>
      </p:sp>
    </p:spTree>
    <p:extLst>
      <p:ext uri="{BB962C8B-B14F-4D97-AF65-F5344CB8AC3E}">
        <p14:creationId xmlns:p14="http://schemas.microsoft.com/office/powerpoint/2010/main" val="28310924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67E051F-4E35-2245-AB79-F916FD18DD11}"/>
              </a:ext>
            </a:extLst>
          </p:cNvPr>
          <p:cNvPicPr>
            <a:picLocks noChangeAspect="1"/>
          </p:cNvPicPr>
          <p:nvPr/>
        </p:nvPicPr>
        <p:blipFill>
          <a:blip r:embed="rId2"/>
          <a:stretch>
            <a:fillRect/>
          </a:stretch>
        </p:blipFill>
        <p:spPr>
          <a:xfrm>
            <a:off x="1035364" y="0"/>
            <a:ext cx="10121272" cy="5967334"/>
          </a:xfrm>
          <a:prstGeom prst="rect">
            <a:avLst/>
          </a:prstGeom>
        </p:spPr>
      </p:pic>
      <p:sp>
        <p:nvSpPr>
          <p:cNvPr id="2" name="Title 1">
            <a:extLst>
              <a:ext uri="{FF2B5EF4-FFF2-40B4-BE49-F238E27FC236}">
                <a16:creationId xmlns:a16="http://schemas.microsoft.com/office/drawing/2014/main" id="{6A376891-3785-2F49-8286-026C3193BFF5}"/>
              </a:ext>
            </a:extLst>
          </p:cNvPr>
          <p:cNvSpPr>
            <a:spLocks noGrp="1"/>
          </p:cNvSpPr>
          <p:nvPr>
            <p:ph type="title"/>
          </p:nvPr>
        </p:nvSpPr>
        <p:spPr>
          <a:xfrm>
            <a:off x="164062" y="227884"/>
            <a:ext cx="1742603" cy="1325563"/>
          </a:xfrm>
        </p:spPr>
        <p:txBody>
          <a:bodyPr>
            <a:normAutofit fontScale="90000"/>
          </a:bodyPr>
          <a:lstStyle/>
          <a:p>
            <a:r>
              <a:rPr lang="en-US" sz="3200" dirty="0"/>
              <a:t>Example:</a:t>
            </a:r>
            <a:br>
              <a:rPr lang="en-US" sz="3200" dirty="0"/>
            </a:br>
            <a:r>
              <a:rPr lang="en-US" sz="3200" dirty="0"/>
              <a:t>“Max Method (MAM)”</a:t>
            </a:r>
          </a:p>
        </p:txBody>
      </p:sp>
      <p:sp>
        <p:nvSpPr>
          <p:cNvPr id="5" name="TextBox 4">
            <a:extLst>
              <a:ext uri="{FF2B5EF4-FFF2-40B4-BE49-F238E27FC236}">
                <a16:creationId xmlns:a16="http://schemas.microsoft.com/office/drawing/2014/main" id="{DE36BA68-A632-5743-84F6-38596C75E394}"/>
              </a:ext>
            </a:extLst>
          </p:cNvPr>
          <p:cNvSpPr txBox="1"/>
          <p:nvPr/>
        </p:nvSpPr>
        <p:spPr>
          <a:xfrm>
            <a:off x="0" y="5665075"/>
            <a:ext cx="1200150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 program then looks at the dv/dt plot for the first interval of the trace </a:t>
            </a:r>
          </a:p>
          <a:p>
            <a:pPr marL="285750" indent="-285750">
              <a:buFont typeface="Arial" panose="020B0604020202020204" pitchFamily="34" charset="0"/>
              <a:buChar char="•"/>
            </a:pPr>
            <a:r>
              <a:rPr lang="en-US" dirty="0"/>
              <a:t>For this trace the value added to the MAM array would be (point 1 – average (point 2-5))/(point 1)</a:t>
            </a:r>
            <a:r>
              <a:rPr lang="en-US" dirty="0">
                <a:effectLst/>
              </a:rPr>
              <a:t> </a:t>
            </a:r>
          </a:p>
          <a:p>
            <a:pPr marL="285750" indent="-285750">
              <a:buFont typeface="Arial" panose="020B0604020202020204" pitchFamily="34" charset="0"/>
              <a:buChar char="•"/>
            </a:pPr>
            <a:r>
              <a:rPr lang="en-US" dirty="0"/>
              <a:t>This type of calculation happens for every period sized interval on the trace and quality for the trace is calculated as the mean of the MAM array. For a 60 second trace with a period of 200ms, the program would look at 300 intervals.</a:t>
            </a:r>
          </a:p>
        </p:txBody>
      </p:sp>
      <p:sp>
        <p:nvSpPr>
          <p:cNvPr id="10" name="TextBox 9">
            <a:extLst>
              <a:ext uri="{FF2B5EF4-FFF2-40B4-BE49-F238E27FC236}">
                <a16:creationId xmlns:a16="http://schemas.microsoft.com/office/drawing/2014/main" id="{7AAC90FD-CBBE-1640-866A-D494FCD032B1}"/>
              </a:ext>
            </a:extLst>
          </p:cNvPr>
          <p:cNvSpPr txBox="1"/>
          <p:nvPr/>
        </p:nvSpPr>
        <p:spPr>
          <a:xfrm>
            <a:off x="6096000" y="4767005"/>
            <a:ext cx="4852331" cy="369332"/>
          </a:xfrm>
          <a:prstGeom prst="rect">
            <a:avLst/>
          </a:prstGeom>
          <a:noFill/>
        </p:spPr>
        <p:txBody>
          <a:bodyPr wrap="square" rtlCol="0">
            <a:spAutoFit/>
          </a:bodyPr>
          <a:lstStyle/>
          <a:p>
            <a:r>
              <a:rPr lang="en-US" dirty="0"/>
              <a:t>MAM array value = 0.7032</a:t>
            </a:r>
          </a:p>
        </p:txBody>
      </p:sp>
      <p:sp>
        <p:nvSpPr>
          <p:cNvPr id="3" name="TextBox 2">
            <a:extLst>
              <a:ext uri="{FF2B5EF4-FFF2-40B4-BE49-F238E27FC236}">
                <a16:creationId xmlns:a16="http://schemas.microsoft.com/office/drawing/2014/main" id="{18B407BA-565F-0A4F-BCD9-ED838501F471}"/>
              </a:ext>
            </a:extLst>
          </p:cNvPr>
          <p:cNvSpPr txBox="1"/>
          <p:nvPr/>
        </p:nvSpPr>
        <p:spPr>
          <a:xfrm>
            <a:off x="4557713" y="705999"/>
            <a:ext cx="301686" cy="369332"/>
          </a:xfrm>
          <a:prstGeom prst="rect">
            <a:avLst/>
          </a:prstGeom>
          <a:noFill/>
        </p:spPr>
        <p:txBody>
          <a:bodyPr wrap="none" rtlCol="0">
            <a:spAutoFit/>
          </a:bodyPr>
          <a:lstStyle/>
          <a:p>
            <a:r>
              <a:rPr lang="en-US" dirty="0"/>
              <a:t>1</a:t>
            </a:r>
          </a:p>
        </p:txBody>
      </p:sp>
      <p:sp>
        <p:nvSpPr>
          <p:cNvPr id="7" name="TextBox 6">
            <a:extLst>
              <a:ext uri="{FF2B5EF4-FFF2-40B4-BE49-F238E27FC236}">
                <a16:creationId xmlns:a16="http://schemas.microsoft.com/office/drawing/2014/main" id="{004EEF05-7440-1049-ACB8-7D0AB59D92FD}"/>
              </a:ext>
            </a:extLst>
          </p:cNvPr>
          <p:cNvSpPr txBox="1"/>
          <p:nvPr/>
        </p:nvSpPr>
        <p:spPr>
          <a:xfrm>
            <a:off x="5965195" y="1368781"/>
            <a:ext cx="301686" cy="369332"/>
          </a:xfrm>
          <a:prstGeom prst="rect">
            <a:avLst/>
          </a:prstGeom>
          <a:noFill/>
        </p:spPr>
        <p:txBody>
          <a:bodyPr wrap="none" rtlCol="0">
            <a:spAutoFit/>
          </a:bodyPr>
          <a:lstStyle/>
          <a:p>
            <a:r>
              <a:rPr lang="en-US" dirty="0"/>
              <a:t>2</a:t>
            </a:r>
          </a:p>
        </p:txBody>
      </p:sp>
      <p:sp>
        <p:nvSpPr>
          <p:cNvPr id="8" name="TextBox 7">
            <a:extLst>
              <a:ext uri="{FF2B5EF4-FFF2-40B4-BE49-F238E27FC236}">
                <a16:creationId xmlns:a16="http://schemas.microsoft.com/office/drawing/2014/main" id="{1CE60799-931B-CC41-9A8F-5C3026B7BD15}"/>
              </a:ext>
            </a:extLst>
          </p:cNvPr>
          <p:cNvSpPr txBox="1"/>
          <p:nvPr/>
        </p:nvSpPr>
        <p:spPr>
          <a:xfrm>
            <a:off x="2640343" y="1368781"/>
            <a:ext cx="301686" cy="369332"/>
          </a:xfrm>
          <a:prstGeom prst="rect">
            <a:avLst/>
          </a:prstGeom>
          <a:noFill/>
        </p:spPr>
        <p:txBody>
          <a:bodyPr wrap="none" rtlCol="0">
            <a:spAutoFit/>
          </a:bodyPr>
          <a:lstStyle/>
          <a:p>
            <a:r>
              <a:rPr lang="en-US" dirty="0"/>
              <a:t>3</a:t>
            </a:r>
          </a:p>
        </p:txBody>
      </p:sp>
      <p:sp>
        <p:nvSpPr>
          <p:cNvPr id="11" name="TextBox 10">
            <a:extLst>
              <a:ext uri="{FF2B5EF4-FFF2-40B4-BE49-F238E27FC236}">
                <a16:creationId xmlns:a16="http://schemas.microsoft.com/office/drawing/2014/main" id="{63D3CB35-791C-A345-914B-D6624BDC9B65}"/>
              </a:ext>
            </a:extLst>
          </p:cNvPr>
          <p:cNvSpPr txBox="1"/>
          <p:nvPr/>
        </p:nvSpPr>
        <p:spPr>
          <a:xfrm>
            <a:off x="7232697" y="1829505"/>
            <a:ext cx="301686" cy="369332"/>
          </a:xfrm>
          <a:prstGeom prst="rect">
            <a:avLst/>
          </a:prstGeom>
          <a:noFill/>
        </p:spPr>
        <p:txBody>
          <a:bodyPr wrap="none" rtlCol="0">
            <a:spAutoFit/>
          </a:bodyPr>
          <a:lstStyle/>
          <a:p>
            <a:r>
              <a:rPr lang="en-US" dirty="0"/>
              <a:t>4</a:t>
            </a:r>
          </a:p>
        </p:txBody>
      </p:sp>
      <p:sp>
        <p:nvSpPr>
          <p:cNvPr id="12" name="TextBox 11">
            <a:extLst>
              <a:ext uri="{FF2B5EF4-FFF2-40B4-BE49-F238E27FC236}">
                <a16:creationId xmlns:a16="http://schemas.microsoft.com/office/drawing/2014/main" id="{C27EFDE6-99EE-4747-9888-303773600CA7}"/>
              </a:ext>
            </a:extLst>
          </p:cNvPr>
          <p:cNvSpPr txBox="1"/>
          <p:nvPr/>
        </p:nvSpPr>
        <p:spPr>
          <a:xfrm>
            <a:off x="9129230" y="1829505"/>
            <a:ext cx="301686" cy="369332"/>
          </a:xfrm>
          <a:prstGeom prst="rect">
            <a:avLst/>
          </a:prstGeom>
          <a:noFill/>
        </p:spPr>
        <p:txBody>
          <a:bodyPr wrap="none" rtlCol="0">
            <a:spAutoFit/>
          </a:bodyPr>
          <a:lstStyle/>
          <a:p>
            <a:r>
              <a:rPr lang="en-US" dirty="0"/>
              <a:t>5</a:t>
            </a:r>
          </a:p>
        </p:txBody>
      </p:sp>
      <p:sp>
        <p:nvSpPr>
          <p:cNvPr id="6" name="Slide Number Placeholder 5">
            <a:extLst>
              <a:ext uri="{FF2B5EF4-FFF2-40B4-BE49-F238E27FC236}">
                <a16:creationId xmlns:a16="http://schemas.microsoft.com/office/drawing/2014/main" id="{D638AD00-E3DC-5C4A-8C02-1A89FF1620D4}"/>
              </a:ext>
            </a:extLst>
          </p:cNvPr>
          <p:cNvSpPr>
            <a:spLocks noGrp="1"/>
          </p:cNvSpPr>
          <p:nvPr>
            <p:ph type="sldNum" sz="quarter" idx="12"/>
          </p:nvPr>
        </p:nvSpPr>
        <p:spPr/>
        <p:txBody>
          <a:bodyPr/>
          <a:lstStyle/>
          <a:p>
            <a:fld id="{A000FB5E-01F8-9A45-AC4A-93637BA381DD}" type="slidenum">
              <a:rPr lang="en-US" smtClean="0"/>
              <a:t>6</a:t>
            </a:fld>
            <a:endParaRPr lang="en-US"/>
          </a:p>
        </p:txBody>
      </p:sp>
    </p:spTree>
    <p:extLst>
      <p:ext uri="{BB962C8B-B14F-4D97-AF65-F5344CB8AC3E}">
        <p14:creationId xmlns:p14="http://schemas.microsoft.com/office/powerpoint/2010/main" val="828845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CEFB082-2D3F-624C-9E0D-9DC825B4B56A}"/>
              </a:ext>
            </a:extLst>
          </p:cNvPr>
          <p:cNvPicPr>
            <a:picLocks noChangeAspect="1"/>
          </p:cNvPicPr>
          <p:nvPr/>
        </p:nvPicPr>
        <p:blipFill>
          <a:blip r:embed="rId2"/>
          <a:stretch>
            <a:fillRect/>
          </a:stretch>
        </p:blipFill>
        <p:spPr>
          <a:xfrm>
            <a:off x="1019777" y="0"/>
            <a:ext cx="10152445" cy="5985713"/>
          </a:xfrm>
          <a:prstGeom prst="rect">
            <a:avLst/>
          </a:prstGeom>
        </p:spPr>
      </p:pic>
      <p:sp>
        <p:nvSpPr>
          <p:cNvPr id="4" name="Title 1">
            <a:extLst>
              <a:ext uri="{FF2B5EF4-FFF2-40B4-BE49-F238E27FC236}">
                <a16:creationId xmlns:a16="http://schemas.microsoft.com/office/drawing/2014/main" id="{CDDA5C0D-2B47-314B-94D2-BBFFA3B94E60}"/>
              </a:ext>
            </a:extLst>
          </p:cNvPr>
          <p:cNvSpPr>
            <a:spLocks noGrp="1"/>
          </p:cNvSpPr>
          <p:nvPr>
            <p:ph type="title"/>
          </p:nvPr>
        </p:nvSpPr>
        <p:spPr>
          <a:xfrm>
            <a:off x="148475" y="209505"/>
            <a:ext cx="1742603" cy="1325563"/>
          </a:xfrm>
        </p:spPr>
        <p:txBody>
          <a:bodyPr>
            <a:normAutofit fontScale="90000"/>
          </a:bodyPr>
          <a:lstStyle/>
          <a:p>
            <a:r>
              <a:rPr lang="en-US" sz="3200" dirty="0"/>
              <a:t>Example:</a:t>
            </a:r>
            <a:br>
              <a:rPr lang="en-US" sz="3200" dirty="0"/>
            </a:br>
            <a:r>
              <a:rPr lang="en-US" sz="3200" dirty="0"/>
              <a:t>“Min. Method (MIM)”</a:t>
            </a:r>
          </a:p>
        </p:txBody>
      </p:sp>
      <p:sp>
        <p:nvSpPr>
          <p:cNvPr id="6" name="TextBox 5">
            <a:extLst>
              <a:ext uri="{FF2B5EF4-FFF2-40B4-BE49-F238E27FC236}">
                <a16:creationId xmlns:a16="http://schemas.microsoft.com/office/drawing/2014/main" id="{B2198DAA-1B0F-B441-8C97-2ADBF6BEA55A}"/>
              </a:ext>
            </a:extLst>
          </p:cNvPr>
          <p:cNvSpPr txBox="1"/>
          <p:nvPr/>
        </p:nvSpPr>
        <p:spPr>
          <a:xfrm>
            <a:off x="0" y="5669280"/>
            <a:ext cx="1174771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 program then looks at the same interval but now with –dv/dt to take into consideration maximum -dv/dt points.</a:t>
            </a:r>
          </a:p>
          <a:p>
            <a:pPr marL="285750" indent="-285750">
              <a:buFont typeface="Arial" panose="020B0604020202020204" pitchFamily="34" charset="0"/>
              <a:buChar char="•"/>
            </a:pPr>
            <a:r>
              <a:rPr lang="en-US" dirty="0"/>
              <a:t>The value added to the MIM array for this trace would be (point 1 – average(point 2-3))/(point 1)</a:t>
            </a:r>
            <a:r>
              <a:rPr lang="en-US" dirty="0">
                <a:effectLst/>
              </a:rPr>
              <a:t> </a:t>
            </a:r>
          </a:p>
          <a:p>
            <a:pPr marL="285750" indent="-285750">
              <a:buFont typeface="Arial" panose="020B0604020202020204" pitchFamily="34" charset="0"/>
              <a:buChar char="•"/>
            </a:pPr>
            <a:r>
              <a:rPr lang="en-US" dirty="0"/>
              <a:t>Points 4 and 5 are not considered because they correspond to positive dv/dt values.</a:t>
            </a:r>
          </a:p>
          <a:p>
            <a:pPr marL="285750" indent="-285750">
              <a:buFont typeface="Arial" panose="020B0604020202020204" pitchFamily="34" charset="0"/>
              <a:buChar char="•"/>
            </a:pPr>
            <a:r>
              <a:rPr lang="en-US" dirty="0"/>
              <a:t>The MIM quality for the trace is the mean of the MIM array</a:t>
            </a:r>
          </a:p>
        </p:txBody>
      </p:sp>
      <p:sp>
        <p:nvSpPr>
          <p:cNvPr id="11" name="TextBox 10">
            <a:extLst>
              <a:ext uri="{FF2B5EF4-FFF2-40B4-BE49-F238E27FC236}">
                <a16:creationId xmlns:a16="http://schemas.microsoft.com/office/drawing/2014/main" id="{AF4A5764-7FF3-A849-A7A3-BFECE1316AB0}"/>
              </a:ext>
            </a:extLst>
          </p:cNvPr>
          <p:cNvSpPr txBox="1"/>
          <p:nvPr/>
        </p:nvSpPr>
        <p:spPr>
          <a:xfrm>
            <a:off x="6096000" y="4767005"/>
            <a:ext cx="4852331" cy="369332"/>
          </a:xfrm>
          <a:prstGeom prst="rect">
            <a:avLst/>
          </a:prstGeom>
          <a:noFill/>
        </p:spPr>
        <p:txBody>
          <a:bodyPr wrap="square" rtlCol="0">
            <a:spAutoFit/>
          </a:bodyPr>
          <a:lstStyle/>
          <a:p>
            <a:r>
              <a:rPr lang="en-US" dirty="0"/>
              <a:t>MIM array value = 0.9259</a:t>
            </a:r>
          </a:p>
        </p:txBody>
      </p:sp>
      <p:sp>
        <p:nvSpPr>
          <p:cNvPr id="2" name="TextBox 1">
            <a:extLst>
              <a:ext uri="{FF2B5EF4-FFF2-40B4-BE49-F238E27FC236}">
                <a16:creationId xmlns:a16="http://schemas.microsoft.com/office/drawing/2014/main" id="{57A0BC2C-C831-7A4A-B05A-A9B42D7184C4}"/>
              </a:ext>
            </a:extLst>
          </p:cNvPr>
          <p:cNvSpPr txBox="1"/>
          <p:nvPr/>
        </p:nvSpPr>
        <p:spPr>
          <a:xfrm>
            <a:off x="3592390" y="502954"/>
            <a:ext cx="301686" cy="369332"/>
          </a:xfrm>
          <a:prstGeom prst="rect">
            <a:avLst/>
          </a:prstGeom>
          <a:noFill/>
        </p:spPr>
        <p:txBody>
          <a:bodyPr wrap="none" rtlCol="0">
            <a:spAutoFit/>
          </a:bodyPr>
          <a:lstStyle/>
          <a:p>
            <a:r>
              <a:rPr lang="en-US" dirty="0"/>
              <a:t>1</a:t>
            </a:r>
          </a:p>
        </p:txBody>
      </p:sp>
      <p:sp>
        <p:nvSpPr>
          <p:cNvPr id="7" name="TextBox 6">
            <a:extLst>
              <a:ext uri="{FF2B5EF4-FFF2-40B4-BE49-F238E27FC236}">
                <a16:creationId xmlns:a16="http://schemas.microsoft.com/office/drawing/2014/main" id="{56A34F84-13C8-EA4F-8E6B-7CBFCF4E4666}"/>
              </a:ext>
            </a:extLst>
          </p:cNvPr>
          <p:cNvSpPr txBox="1"/>
          <p:nvPr/>
        </p:nvSpPr>
        <p:spPr>
          <a:xfrm>
            <a:off x="5245344" y="3417508"/>
            <a:ext cx="301686" cy="369332"/>
          </a:xfrm>
          <a:prstGeom prst="rect">
            <a:avLst/>
          </a:prstGeom>
          <a:noFill/>
        </p:spPr>
        <p:txBody>
          <a:bodyPr wrap="none" rtlCol="0">
            <a:spAutoFit/>
          </a:bodyPr>
          <a:lstStyle/>
          <a:p>
            <a:r>
              <a:rPr lang="en-US" dirty="0"/>
              <a:t>5</a:t>
            </a:r>
          </a:p>
        </p:txBody>
      </p:sp>
      <p:sp>
        <p:nvSpPr>
          <p:cNvPr id="8" name="TextBox 7">
            <a:extLst>
              <a:ext uri="{FF2B5EF4-FFF2-40B4-BE49-F238E27FC236}">
                <a16:creationId xmlns:a16="http://schemas.microsoft.com/office/drawing/2014/main" id="{927EAC19-0C15-3441-8061-483067A41FD0}"/>
              </a:ext>
            </a:extLst>
          </p:cNvPr>
          <p:cNvSpPr txBox="1"/>
          <p:nvPr/>
        </p:nvSpPr>
        <p:spPr>
          <a:xfrm>
            <a:off x="6776529" y="3271787"/>
            <a:ext cx="301686" cy="369332"/>
          </a:xfrm>
          <a:prstGeom prst="rect">
            <a:avLst/>
          </a:prstGeom>
          <a:noFill/>
        </p:spPr>
        <p:txBody>
          <a:bodyPr wrap="none" rtlCol="0">
            <a:spAutoFit/>
          </a:bodyPr>
          <a:lstStyle/>
          <a:p>
            <a:r>
              <a:rPr lang="en-US" dirty="0"/>
              <a:t>4</a:t>
            </a:r>
          </a:p>
        </p:txBody>
      </p:sp>
      <p:sp>
        <p:nvSpPr>
          <p:cNvPr id="9" name="TextBox 8">
            <a:extLst>
              <a:ext uri="{FF2B5EF4-FFF2-40B4-BE49-F238E27FC236}">
                <a16:creationId xmlns:a16="http://schemas.microsoft.com/office/drawing/2014/main" id="{D82F5906-999B-A949-9788-800365E63446}"/>
              </a:ext>
            </a:extLst>
          </p:cNvPr>
          <p:cNvSpPr txBox="1"/>
          <p:nvPr/>
        </p:nvSpPr>
        <p:spPr>
          <a:xfrm>
            <a:off x="8208783" y="3087121"/>
            <a:ext cx="301686" cy="369332"/>
          </a:xfrm>
          <a:prstGeom prst="rect">
            <a:avLst/>
          </a:prstGeom>
          <a:noFill/>
        </p:spPr>
        <p:txBody>
          <a:bodyPr wrap="none" rtlCol="0">
            <a:spAutoFit/>
          </a:bodyPr>
          <a:lstStyle/>
          <a:p>
            <a:r>
              <a:rPr lang="en-US" dirty="0"/>
              <a:t>2</a:t>
            </a:r>
          </a:p>
        </p:txBody>
      </p:sp>
      <p:sp>
        <p:nvSpPr>
          <p:cNvPr id="12" name="TextBox 11">
            <a:extLst>
              <a:ext uri="{FF2B5EF4-FFF2-40B4-BE49-F238E27FC236}">
                <a16:creationId xmlns:a16="http://schemas.microsoft.com/office/drawing/2014/main" id="{5B6F069D-2408-CC40-A0E6-4A13778CB399}"/>
              </a:ext>
            </a:extLst>
          </p:cNvPr>
          <p:cNvSpPr txBox="1"/>
          <p:nvPr/>
        </p:nvSpPr>
        <p:spPr>
          <a:xfrm>
            <a:off x="9830476" y="3211449"/>
            <a:ext cx="301686" cy="369332"/>
          </a:xfrm>
          <a:prstGeom prst="rect">
            <a:avLst/>
          </a:prstGeom>
          <a:noFill/>
        </p:spPr>
        <p:txBody>
          <a:bodyPr wrap="none" rtlCol="0">
            <a:spAutoFit/>
          </a:bodyPr>
          <a:lstStyle/>
          <a:p>
            <a:r>
              <a:rPr lang="en-US" dirty="0"/>
              <a:t>3</a:t>
            </a:r>
          </a:p>
        </p:txBody>
      </p:sp>
      <p:sp>
        <p:nvSpPr>
          <p:cNvPr id="3" name="Slide Number Placeholder 2">
            <a:extLst>
              <a:ext uri="{FF2B5EF4-FFF2-40B4-BE49-F238E27FC236}">
                <a16:creationId xmlns:a16="http://schemas.microsoft.com/office/drawing/2014/main" id="{DF64DD8F-850E-D740-8314-2B3D87D84A20}"/>
              </a:ext>
            </a:extLst>
          </p:cNvPr>
          <p:cNvSpPr>
            <a:spLocks noGrp="1"/>
          </p:cNvSpPr>
          <p:nvPr>
            <p:ph type="sldNum" sz="quarter" idx="12"/>
          </p:nvPr>
        </p:nvSpPr>
        <p:spPr/>
        <p:txBody>
          <a:bodyPr/>
          <a:lstStyle/>
          <a:p>
            <a:fld id="{A000FB5E-01F8-9A45-AC4A-93637BA381DD}" type="slidenum">
              <a:rPr lang="en-US" smtClean="0"/>
              <a:t>7</a:t>
            </a:fld>
            <a:endParaRPr lang="en-US"/>
          </a:p>
        </p:txBody>
      </p:sp>
    </p:spTree>
    <p:extLst>
      <p:ext uri="{BB962C8B-B14F-4D97-AF65-F5344CB8AC3E}">
        <p14:creationId xmlns:p14="http://schemas.microsoft.com/office/powerpoint/2010/main" val="901974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644FC8-48A5-934B-916F-71EECD7054C5}"/>
              </a:ext>
            </a:extLst>
          </p:cNvPr>
          <p:cNvPicPr>
            <a:picLocks noChangeAspect="1"/>
          </p:cNvPicPr>
          <p:nvPr/>
        </p:nvPicPr>
        <p:blipFill>
          <a:blip r:embed="rId2"/>
          <a:stretch>
            <a:fillRect/>
          </a:stretch>
        </p:blipFill>
        <p:spPr>
          <a:xfrm>
            <a:off x="-171916" y="0"/>
            <a:ext cx="11631943" cy="6858000"/>
          </a:xfrm>
          <a:prstGeom prst="rect">
            <a:avLst/>
          </a:prstGeom>
        </p:spPr>
      </p:pic>
      <p:sp>
        <p:nvSpPr>
          <p:cNvPr id="6" name="TextBox 5">
            <a:extLst>
              <a:ext uri="{FF2B5EF4-FFF2-40B4-BE49-F238E27FC236}">
                <a16:creationId xmlns:a16="http://schemas.microsoft.com/office/drawing/2014/main" id="{65FAF636-F231-4441-A9B4-2909AA721C26}"/>
              </a:ext>
            </a:extLst>
          </p:cNvPr>
          <p:cNvSpPr txBox="1"/>
          <p:nvPr/>
        </p:nvSpPr>
        <p:spPr>
          <a:xfrm>
            <a:off x="2816549" y="521521"/>
            <a:ext cx="407349" cy="6186309"/>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a:p>
            <a:endParaRPr lang="en-US" dirty="0">
              <a:solidFill>
                <a:srgbClr val="FF0000"/>
              </a:solidFill>
            </a:endParaRPr>
          </a:p>
        </p:txBody>
      </p:sp>
      <p:sp>
        <p:nvSpPr>
          <p:cNvPr id="8" name="TextBox 7">
            <a:extLst>
              <a:ext uri="{FF2B5EF4-FFF2-40B4-BE49-F238E27FC236}">
                <a16:creationId xmlns:a16="http://schemas.microsoft.com/office/drawing/2014/main" id="{4BEAD41B-F373-1947-949A-427DA793AF5D}"/>
              </a:ext>
            </a:extLst>
          </p:cNvPr>
          <p:cNvSpPr txBox="1"/>
          <p:nvPr/>
        </p:nvSpPr>
        <p:spPr>
          <a:xfrm>
            <a:off x="4437048" y="521523"/>
            <a:ext cx="407349" cy="6186309"/>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a:p>
            <a:endParaRPr lang="en-US" dirty="0">
              <a:solidFill>
                <a:srgbClr val="FF0000"/>
              </a:solidFill>
            </a:endParaRPr>
          </a:p>
        </p:txBody>
      </p:sp>
      <p:sp>
        <p:nvSpPr>
          <p:cNvPr id="9" name="TextBox 8">
            <a:extLst>
              <a:ext uri="{FF2B5EF4-FFF2-40B4-BE49-F238E27FC236}">
                <a16:creationId xmlns:a16="http://schemas.microsoft.com/office/drawing/2014/main" id="{AE31C64B-A3C9-5E4E-B9CE-CC7E9D9DD041}"/>
              </a:ext>
            </a:extLst>
          </p:cNvPr>
          <p:cNvSpPr txBox="1"/>
          <p:nvPr/>
        </p:nvSpPr>
        <p:spPr>
          <a:xfrm>
            <a:off x="6057951" y="521522"/>
            <a:ext cx="407349" cy="6186309"/>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a:p>
            <a:endParaRPr lang="en-US" dirty="0">
              <a:solidFill>
                <a:srgbClr val="FF0000"/>
              </a:solidFill>
            </a:endParaRPr>
          </a:p>
        </p:txBody>
      </p:sp>
      <p:sp>
        <p:nvSpPr>
          <p:cNvPr id="10" name="TextBox 9">
            <a:extLst>
              <a:ext uri="{FF2B5EF4-FFF2-40B4-BE49-F238E27FC236}">
                <a16:creationId xmlns:a16="http://schemas.microsoft.com/office/drawing/2014/main" id="{3A6E6D0A-3FA3-C849-8F15-C29A34B9335E}"/>
              </a:ext>
            </a:extLst>
          </p:cNvPr>
          <p:cNvSpPr txBox="1"/>
          <p:nvPr/>
        </p:nvSpPr>
        <p:spPr>
          <a:xfrm>
            <a:off x="7678854" y="521521"/>
            <a:ext cx="407349" cy="6186309"/>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a:p>
            <a:endParaRPr lang="en-US" dirty="0">
              <a:solidFill>
                <a:srgbClr val="FF0000"/>
              </a:solidFill>
            </a:endParaRPr>
          </a:p>
        </p:txBody>
      </p:sp>
      <p:sp>
        <p:nvSpPr>
          <p:cNvPr id="11" name="TextBox 10">
            <a:extLst>
              <a:ext uri="{FF2B5EF4-FFF2-40B4-BE49-F238E27FC236}">
                <a16:creationId xmlns:a16="http://schemas.microsoft.com/office/drawing/2014/main" id="{653CDAD0-72C4-0D40-A1C6-973B82839DB1}"/>
              </a:ext>
            </a:extLst>
          </p:cNvPr>
          <p:cNvSpPr txBox="1"/>
          <p:nvPr/>
        </p:nvSpPr>
        <p:spPr>
          <a:xfrm>
            <a:off x="9299757" y="521521"/>
            <a:ext cx="407349" cy="6186309"/>
          </a:xfrm>
          <a:prstGeom prst="rect">
            <a:avLst/>
          </a:prstGeom>
          <a:noFill/>
        </p:spPr>
        <p:txBody>
          <a:bodyPr wrap="square" rtlCol="0">
            <a:spAutoFit/>
          </a:bodyPr>
          <a:lstStyle/>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r>
              <a:rPr lang="en-US" dirty="0">
                <a:solidFill>
                  <a:srgbClr val="FF0000"/>
                </a:solidFill>
              </a:rPr>
              <a:t>|</a:t>
            </a:r>
          </a:p>
          <a:p>
            <a:endParaRPr lang="en-US" dirty="0">
              <a:solidFill>
                <a:srgbClr val="FF0000"/>
              </a:solidFill>
            </a:endParaRPr>
          </a:p>
          <a:p>
            <a:endParaRPr lang="en-US" dirty="0">
              <a:solidFill>
                <a:srgbClr val="FF0000"/>
              </a:solidFill>
            </a:endParaRPr>
          </a:p>
        </p:txBody>
      </p:sp>
      <p:sp>
        <p:nvSpPr>
          <p:cNvPr id="12" name="TextBox 11">
            <a:extLst>
              <a:ext uri="{FF2B5EF4-FFF2-40B4-BE49-F238E27FC236}">
                <a16:creationId xmlns:a16="http://schemas.microsoft.com/office/drawing/2014/main" id="{95285FA5-B326-814A-A621-742D721C6C50}"/>
              </a:ext>
            </a:extLst>
          </p:cNvPr>
          <p:cNvSpPr txBox="1"/>
          <p:nvPr/>
        </p:nvSpPr>
        <p:spPr>
          <a:xfrm>
            <a:off x="1696365" y="746234"/>
            <a:ext cx="882303" cy="369332"/>
          </a:xfrm>
          <a:prstGeom prst="rect">
            <a:avLst/>
          </a:prstGeom>
          <a:noFill/>
        </p:spPr>
        <p:txBody>
          <a:bodyPr wrap="square" rtlCol="0">
            <a:spAutoFit/>
          </a:bodyPr>
          <a:lstStyle/>
          <a:p>
            <a:r>
              <a:rPr lang="en-US" dirty="0">
                <a:solidFill>
                  <a:srgbClr val="FF0000"/>
                </a:solidFill>
              </a:rPr>
              <a:t>0.7032</a:t>
            </a:r>
          </a:p>
        </p:txBody>
      </p:sp>
      <p:sp>
        <p:nvSpPr>
          <p:cNvPr id="14" name="TextBox 13">
            <a:extLst>
              <a:ext uri="{FF2B5EF4-FFF2-40B4-BE49-F238E27FC236}">
                <a16:creationId xmlns:a16="http://schemas.microsoft.com/office/drawing/2014/main" id="{761E8533-36AB-CB47-99CB-69C5DED934C9}"/>
              </a:ext>
            </a:extLst>
          </p:cNvPr>
          <p:cNvSpPr txBox="1"/>
          <p:nvPr/>
        </p:nvSpPr>
        <p:spPr>
          <a:xfrm>
            <a:off x="3311210" y="746234"/>
            <a:ext cx="882303" cy="369332"/>
          </a:xfrm>
          <a:prstGeom prst="rect">
            <a:avLst/>
          </a:prstGeom>
          <a:noFill/>
        </p:spPr>
        <p:txBody>
          <a:bodyPr wrap="square" rtlCol="0">
            <a:spAutoFit/>
          </a:bodyPr>
          <a:lstStyle/>
          <a:p>
            <a:r>
              <a:rPr lang="en-US" dirty="0">
                <a:solidFill>
                  <a:srgbClr val="FF0000"/>
                </a:solidFill>
              </a:rPr>
              <a:t>0.7335</a:t>
            </a:r>
          </a:p>
        </p:txBody>
      </p:sp>
      <p:sp>
        <p:nvSpPr>
          <p:cNvPr id="15" name="TextBox 14">
            <a:extLst>
              <a:ext uri="{FF2B5EF4-FFF2-40B4-BE49-F238E27FC236}">
                <a16:creationId xmlns:a16="http://schemas.microsoft.com/office/drawing/2014/main" id="{A73D2A8A-BED2-E949-9B3C-31DB44EF00CD}"/>
              </a:ext>
            </a:extLst>
          </p:cNvPr>
          <p:cNvSpPr txBox="1"/>
          <p:nvPr/>
        </p:nvSpPr>
        <p:spPr>
          <a:xfrm>
            <a:off x="5087932" y="746234"/>
            <a:ext cx="882303" cy="369332"/>
          </a:xfrm>
          <a:prstGeom prst="rect">
            <a:avLst/>
          </a:prstGeom>
          <a:noFill/>
        </p:spPr>
        <p:txBody>
          <a:bodyPr wrap="square" rtlCol="0">
            <a:spAutoFit/>
          </a:bodyPr>
          <a:lstStyle/>
          <a:p>
            <a:r>
              <a:rPr lang="en-US" dirty="0">
                <a:solidFill>
                  <a:srgbClr val="FF0000"/>
                </a:solidFill>
              </a:rPr>
              <a:t>0.7434</a:t>
            </a:r>
          </a:p>
        </p:txBody>
      </p:sp>
      <p:sp>
        <p:nvSpPr>
          <p:cNvPr id="16" name="TextBox 15">
            <a:extLst>
              <a:ext uri="{FF2B5EF4-FFF2-40B4-BE49-F238E27FC236}">
                <a16:creationId xmlns:a16="http://schemas.microsoft.com/office/drawing/2014/main" id="{01CCB748-8272-1A48-B243-A8F8F346F133}"/>
              </a:ext>
            </a:extLst>
          </p:cNvPr>
          <p:cNvSpPr txBox="1"/>
          <p:nvPr/>
        </p:nvSpPr>
        <p:spPr>
          <a:xfrm>
            <a:off x="6630925" y="746234"/>
            <a:ext cx="882303" cy="369332"/>
          </a:xfrm>
          <a:prstGeom prst="rect">
            <a:avLst/>
          </a:prstGeom>
          <a:noFill/>
        </p:spPr>
        <p:txBody>
          <a:bodyPr wrap="square" rtlCol="0">
            <a:spAutoFit/>
          </a:bodyPr>
          <a:lstStyle/>
          <a:p>
            <a:r>
              <a:rPr lang="en-US" dirty="0">
                <a:solidFill>
                  <a:srgbClr val="FF0000"/>
                </a:solidFill>
              </a:rPr>
              <a:t>0.6997</a:t>
            </a:r>
          </a:p>
        </p:txBody>
      </p:sp>
      <p:sp>
        <p:nvSpPr>
          <p:cNvPr id="17" name="TextBox 16">
            <a:extLst>
              <a:ext uri="{FF2B5EF4-FFF2-40B4-BE49-F238E27FC236}">
                <a16:creationId xmlns:a16="http://schemas.microsoft.com/office/drawing/2014/main" id="{3D29AABA-E3CA-9A45-A85B-8153E8A8F861}"/>
              </a:ext>
            </a:extLst>
          </p:cNvPr>
          <p:cNvSpPr txBox="1"/>
          <p:nvPr/>
        </p:nvSpPr>
        <p:spPr>
          <a:xfrm>
            <a:off x="8207317" y="746234"/>
            <a:ext cx="882303" cy="369332"/>
          </a:xfrm>
          <a:prstGeom prst="rect">
            <a:avLst/>
          </a:prstGeom>
          <a:noFill/>
        </p:spPr>
        <p:txBody>
          <a:bodyPr wrap="square" rtlCol="0">
            <a:spAutoFit/>
          </a:bodyPr>
          <a:lstStyle/>
          <a:p>
            <a:r>
              <a:rPr lang="en-US" dirty="0">
                <a:solidFill>
                  <a:srgbClr val="FF0000"/>
                </a:solidFill>
              </a:rPr>
              <a:t>0.5424</a:t>
            </a:r>
          </a:p>
        </p:txBody>
      </p:sp>
      <p:sp>
        <p:nvSpPr>
          <p:cNvPr id="18" name="TextBox 17">
            <a:extLst>
              <a:ext uri="{FF2B5EF4-FFF2-40B4-BE49-F238E27FC236}">
                <a16:creationId xmlns:a16="http://schemas.microsoft.com/office/drawing/2014/main" id="{A8D9792B-36E0-D946-B2A9-98E326CF5E06}"/>
              </a:ext>
            </a:extLst>
          </p:cNvPr>
          <p:cNvSpPr txBox="1"/>
          <p:nvPr/>
        </p:nvSpPr>
        <p:spPr>
          <a:xfrm>
            <a:off x="9542888" y="746234"/>
            <a:ext cx="882303" cy="369332"/>
          </a:xfrm>
          <a:prstGeom prst="rect">
            <a:avLst/>
          </a:prstGeom>
          <a:noFill/>
        </p:spPr>
        <p:txBody>
          <a:bodyPr wrap="square" rtlCol="0">
            <a:spAutoFit/>
          </a:bodyPr>
          <a:lstStyle/>
          <a:p>
            <a:r>
              <a:rPr lang="en-US" dirty="0">
                <a:solidFill>
                  <a:srgbClr val="FF0000"/>
                </a:solidFill>
              </a:rPr>
              <a:t>…</a:t>
            </a:r>
          </a:p>
        </p:txBody>
      </p:sp>
      <p:sp>
        <p:nvSpPr>
          <p:cNvPr id="19" name="TextBox 18">
            <a:extLst>
              <a:ext uri="{FF2B5EF4-FFF2-40B4-BE49-F238E27FC236}">
                <a16:creationId xmlns:a16="http://schemas.microsoft.com/office/drawing/2014/main" id="{1CC2404C-2114-C64C-8706-5FEF5F2FAA2E}"/>
              </a:ext>
            </a:extLst>
          </p:cNvPr>
          <p:cNvSpPr txBox="1"/>
          <p:nvPr/>
        </p:nvSpPr>
        <p:spPr>
          <a:xfrm>
            <a:off x="-4273" y="746234"/>
            <a:ext cx="1264064" cy="369332"/>
          </a:xfrm>
          <a:prstGeom prst="rect">
            <a:avLst/>
          </a:prstGeom>
          <a:noFill/>
        </p:spPr>
        <p:txBody>
          <a:bodyPr wrap="none" rtlCol="0">
            <a:spAutoFit/>
          </a:bodyPr>
          <a:lstStyle/>
          <a:p>
            <a:r>
              <a:rPr lang="en-US" dirty="0">
                <a:solidFill>
                  <a:srgbClr val="FF0000"/>
                </a:solidFill>
              </a:rPr>
              <a:t>MAM Array</a:t>
            </a:r>
          </a:p>
        </p:txBody>
      </p:sp>
      <p:sp>
        <p:nvSpPr>
          <p:cNvPr id="20" name="TextBox 19">
            <a:extLst>
              <a:ext uri="{FF2B5EF4-FFF2-40B4-BE49-F238E27FC236}">
                <a16:creationId xmlns:a16="http://schemas.microsoft.com/office/drawing/2014/main" id="{0EBB3900-1F06-1743-969A-8C933558284F}"/>
              </a:ext>
            </a:extLst>
          </p:cNvPr>
          <p:cNvSpPr txBox="1"/>
          <p:nvPr/>
        </p:nvSpPr>
        <p:spPr>
          <a:xfrm>
            <a:off x="10384738" y="532031"/>
            <a:ext cx="1754419" cy="923330"/>
          </a:xfrm>
          <a:prstGeom prst="rect">
            <a:avLst/>
          </a:prstGeom>
          <a:noFill/>
        </p:spPr>
        <p:txBody>
          <a:bodyPr wrap="square" rtlCol="0">
            <a:spAutoFit/>
          </a:bodyPr>
          <a:lstStyle/>
          <a:p>
            <a:r>
              <a:rPr lang="en-US" dirty="0">
                <a:solidFill>
                  <a:srgbClr val="FF0000"/>
                </a:solidFill>
              </a:rPr>
              <a:t>MAM Q. </a:t>
            </a:r>
            <a:r>
              <a:rPr lang="en-US" dirty="0"/>
              <a:t>= mean(MAM Array) = 0.7193</a:t>
            </a:r>
          </a:p>
        </p:txBody>
      </p:sp>
      <p:sp>
        <p:nvSpPr>
          <p:cNvPr id="23" name="TextBox 22">
            <a:extLst>
              <a:ext uri="{FF2B5EF4-FFF2-40B4-BE49-F238E27FC236}">
                <a16:creationId xmlns:a16="http://schemas.microsoft.com/office/drawing/2014/main" id="{B197939D-5F49-4946-A44E-6EBEB0785B1B}"/>
              </a:ext>
            </a:extLst>
          </p:cNvPr>
          <p:cNvSpPr txBox="1"/>
          <p:nvPr/>
        </p:nvSpPr>
        <p:spPr>
          <a:xfrm>
            <a:off x="-18312" y="1115566"/>
            <a:ext cx="1466837" cy="369332"/>
          </a:xfrm>
          <a:prstGeom prst="rect">
            <a:avLst/>
          </a:prstGeom>
          <a:noFill/>
        </p:spPr>
        <p:txBody>
          <a:bodyPr wrap="square" rtlCol="0">
            <a:spAutoFit/>
          </a:bodyPr>
          <a:lstStyle/>
          <a:p>
            <a:r>
              <a:rPr lang="en-US" dirty="0">
                <a:solidFill>
                  <a:schemeClr val="accent6">
                    <a:lumMod val="50000"/>
                  </a:schemeClr>
                </a:solidFill>
              </a:rPr>
              <a:t>MIM Array</a:t>
            </a:r>
          </a:p>
        </p:txBody>
      </p:sp>
      <p:sp>
        <p:nvSpPr>
          <p:cNvPr id="24" name="TextBox 23">
            <a:extLst>
              <a:ext uri="{FF2B5EF4-FFF2-40B4-BE49-F238E27FC236}">
                <a16:creationId xmlns:a16="http://schemas.microsoft.com/office/drawing/2014/main" id="{1090A0E9-A9C2-A84B-900B-FE232C77FADC}"/>
              </a:ext>
            </a:extLst>
          </p:cNvPr>
          <p:cNvSpPr txBox="1"/>
          <p:nvPr/>
        </p:nvSpPr>
        <p:spPr>
          <a:xfrm>
            <a:off x="1686406" y="1086029"/>
            <a:ext cx="882303" cy="369332"/>
          </a:xfrm>
          <a:prstGeom prst="rect">
            <a:avLst/>
          </a:prstGeom>
          <a:noFill/>
        </p:spPr>
        <p:txBody>
          <a:bodyPr wrap="square" rtlCol="0">
            <a:spAutoFit/>
          </a:bodyPr>
          <a:lstStyle/>
          <a:p>
            <a:r>
              <a:rPr lang="en-US" dirty="0">
                <a:solidFill>
                  <a:schemeClr val="accent6">
                    <a:lumMod val="50000"/>
                  </a:schemeClr>
                </a:solidFill>
              </a:rPr>
              <a:t>0.9259</a:t>
            </a:r>
          </a:p>
        </p:txBody>
      </p:sp>
      <p:sp>
        <p:nvSpPr>
          <p:cNvPr id="26" name="TextBox 25">
            <a:extLst>
              <a:ext uri="{FF2B5EF4-FFF2-40B4-BE49-F238E27FC236}">
                <a16:creationId xmlns:a16="http://schemas.microsoft.com/office/drawing/2014/main" id="{7E9C3F81-CCC8-0749-A23D-511C1F6F6942}"/>
              </a:ext>
            </a:extLst>
          </p:cNvPr>
          <p:cNvSpPr txBox="1"/>
          <p:nvPr/>
        </p:nvSpPr>
        <p:spPr>
          <a:xfrm>
            <a:off x="3300164" y="1115566"/>
            <a:ext cx="882303" cy="369332"/>
          </a:xfrm>
          <a:prstGeom prst="rect">
            <a:avLst/>
          </a:prstGeom>
          <a:noFill/>
        </p:spPr>
        <p:txBody>
          <a:bodyPr wrap="square" rtlCol="0">
            <a:spAutoFit/>
          </a:bodyPr>
          <a:lstStyle/>
          <a:p>
            <a:r>
              <a:rPr lang="en-US" dirty="0">
                <a:solidFill>
                  <a:schemeClr val="accent6">
                    <a:lumMod val="50000"/>
                  </a:schemeClr>
                </a:solidFill>
              </a:rPr>
              <a:t>0.9567</a:t>
            </a:r>
          </a:p>
        </p:txBody>
      </p:sp>
      <p:sp>
        <p:nvSpPr>
          <p:cNvPr id="27" name="TextBox 26">
            <a:extLst>
              <a:ext uri="{FF2B5EF4-FFF2-40B4-BE49-F238E27FC236}">
                <a16:creationId xmlns:a16="http://schemas.microsoft.com/office/drawing/2014/main" id="{6BBBBF2B-FADF-F14E-9025-C09D42F287D2}"/>
              </a:ext>
            </a:extLst>
          </p:cNvPr>
          <p:cNvSpPr txBox="1"/>
          <p:nvPr/>
        </p:nvSpPr>
        <p:spPr>
          <a:xfrm>
            <a:off x="5087931" y="1086029"/>
            <a:ext cx="882303" cy="369332"/>
          </a:xfrm>
          <a:prstGeom prst="rect">
            <a:avLst/>
          </a:prstGeom>
          <a:noFill/>
        </p:spPr>
        <p:txBody>
          <a:bodyPr wrap="square" rtlCol="0">
            <a:spAutoFit/>
          </a:bodyPr>
          <a:lstStyle/>
          <a:p>
            <a:r>
              <a:rPr lang="en-US" dirty="0">
                <a:solidFill>
                  <a:schemeClr val="accent6">
                    <a:lumMod val="50000"/>
                  </a:schemeClr>
                </a:solidFill>
              </a:rPr>
              <a:t>0.9950</a:t>
            </a:r>
          </a:p>
        </p:txBody>
      </p:sp>
      <p:sp>
        <p:nvSpPr>
          <p:cNvPr id="28" name="TextBox 27">
            <a:extLst>
              <a:ext uri="{FF2B5EF4-FFF2-40B4-BE49-F238E27FC236}">
                <a16:creationId xmlns:a16="http://schemas.microsoft.com/office/drawing/2014/main" id="{32A004EC-D79D-1342-A746-19F49CB3D0D4}"/>
              </a:ext>
            </a:extLst>
          </p:cNvPr>
          <p:cNvSpPr txBox="1"/>
          <p:nvPr/>
        </p:nvSpPr>
        <p:spPr>
          <a:xfrm>
            <a:off x="6630924" y="1115566"/>
            <a:ext cx="882303" cy="369332"/>
          </a:xfrm>
          <a:prstGeom prst="rect">
            <a:avLst/>
          </a:prstGeom>
          <a:noFill/>
        </p:spPr>
        <p:txBody>
          <a:bodyPr wrap="square" rtlCol="0">
            <a:spAutoFit/>
          </a:bodyPr>
          <a:lstStyle/>
          <a:p>
            <a:r>
              <a:rPr lang="en-US" dirty="0">
                <a:solidFill>
                  <a:schemeClr val="accent6">
                    <a:lumMod val="50000"/>
                  </a:schemeClr>
                </a:solidFill>
              </a:rPr>
              <a:t>0.9357</a:t>
            </a:r>
          </a:p>
        </p:txBody>
      </p:sp>
      <p:sp>
        <p:nvSpPr>
          <p:cNvPr id="29" name="TextBox 28">
            <a:extLst>
              <a:ext uri="{FF2B5EF4-FFF2-40B4-BE49-F238E27FC236}">
                <a16:creationId xmlns:a16="http://schemas.microsoft.com/office/drawing/2014/main" id="{8068263B-906A-3644-B51D-CD2742B0FC70}"/>
              </a:ext>
            </a:extLst>
          </p:cNvPr>
          <p:cNvSpPr txBox="1"/>
          <p:nvPr/>
        </p:nvSpPr>
        <p:spPr>
          <a:xfrm>
            <a:off x="8207316" y="1115566"/>
            <a:ext cx="882303" cy="369332"/>
          </a:xfrm>
          <a:prstGeom prst="rect">
            <a:avLst/>
          </a:prstGeom>
          <a:noFill/>
        </p:spPr>
        <p:txBody>
          <a:bodyPr wrap="square" rtlCol="0">
            <a:spAutoFit/>
          </a:bodyPr>
          <a:lstStyle/>
          <a:p>
            <a:r>
              <a:rPr lang="en-US" dirty="0">
                <a:solidFill>
                  <a:schemeClr val="accent6">
                    <a:lumMod val="50000"/>
                  </a:schemeClr>
                </a:solidFill>
              </a:rPr>
              <a:t>0.9254</a:t>
            </a:r>
          </a:p>
        </p:txBody>
      </p:sp>
      <p:sp>
        <p:nvSpPr>
          <p:cNvPr id="30" name="TextBox 29">
            <a:extLst>
              <a:ext uri="{FF2B5EF4-FFF2-40B4-BE49-F238E27FC236}">
                <a16:creationId xmlns:a16="http://schemas.microsoft.com/office/drawing/2014/main" id="{D18B1494-03F1-8347-BDCE-DB7D46ADC64A}"/>
              </a:ext>
            </a:extLst>
          </p:cNvPr>
          <p:cNvSpPr txBox="1"/>
          <p:nvPr/>
        </p:nvSpPr>
        <p:spPr>
          <a:xfrm>
            <a:off x="10437581" y="1455361"/>
            <a:ext cx="1754419" cy="923330"/>
          </a:xfrm>
          <a:prstGeom prst="rect">
            <a:avLst/>
          </a:prstGeom>
          <a:noFill/>
        </p:spPr>
        <p:txBody>
          <a:bodyPr wrap="square" rtlCol="0">
            <a:spAutoFit/>
          </a:bodyPr>
          <a:lstStyle/>
          <a:p>
            <a:r>
              <a:rPr lang="en-US" dirty="0">
                <a:solidFill>
                  <a:schemeClr val="accent6">
                    <a:lumMod val="50000"/>
                  </a:schemeClr>
                </a:solidFill>
              </a:rPr>
              <a:t>MIM Q. </a:t>
            </a:r>
            <a:r>
              <a:rPr lang="en-US" dirty="0"/>
              <a:t>= mean(MIM Array) = 0.9518</a:t>
            </a:r>
          </a:p>
        </p:txBody>
      </p:sp>
      <p:sp>
        <p:nvSpPr>
          <p:cNvPr id="31" name="Slide Number Placeholder 30">
            <a:extLst>
              <a:ext uri="{FF2B5EF4-FFF2-40B4-BE49-F238E27FC236}">
                <a16:creationId xmlns:a16="http://schemas.microsoft.com/office/drawing/2014/main" id="{C3F07325-6D6A-EC47-815F-8DBA79D0C759}"/>
              </a:ext>
            </a:extLst>
          </p:cNvPr>
          <p:cNvSpPr>
            <a:spLocks noGrp="1"/>
          </p:cNvSpPr>
          <p:nvPr>
            <p:ph type="sldNum" sz="quarter" idx="12"/>
          </p:nvPr>
        </p:nvSpPr>
        <p:spPr/>
        <p:txBody>
          <a:bodyPr/>
          <a:lstStyle/>
          <a:p>
            <a:fld id="{A000FB5E-01F8-9A45-AC4A-93637BA381DD}" type="slidenum">
              <a:rPr lang="en-US" smtClean="0"/>
              <a:t>8</a:t>
            </a:fld>
            <a:endParaRPr lang="en-US"/>
          </a:p>
        </p:txBody>
      </p:sp>
      <p:sp>
        <p:nvSpPr>
          <p:cNvPr id="32" name="TextBox 31">
            <a:extLst>
              <a:ext uri="{FF2B5EF4-FFF2-40B4-BE49-F238E27FC236}">
                <a16:creationId xmlns:a16="http://schemas.microsoft.com/office/drawing/2014/main" id="{6EF6B256-EC9E-424E-931B-73089D610983}"/>
              </a:ext>
            </a:extLst>
          </p:cNvPr>
          <p:cNvSpPr txBox="1"/>
          <p:nvPr/>
        </p:nvSpPr>
        <p:spPr>
          <a:xfrm>
            <a:off x="-1039260" y="241615"/>
            <a:ext cx="1085554" cy="523220"/>
          </a:xfrm>
          <a:prstGeom prst="rect">
            <a:avLst/>
          </a:prstGeom>
          <a:noFill/>
        </p:spPr>
        <p:txBody>
          <a:bodyPr wrap="none" rtlCol="0">
            <a:spAutoFit/>
          </a:bodyPr>
          <a:lstStyle/>
          <a:p>
            <a:r>
              <a:rPr lang="en-US" sz="2800" b="1" dirty="0"/>
              <a:t>Visual</a:t>
            </a:r>
          </a:p>
        </p:txBody>
      </p:sp>
    </p:spTree>
    <p:extLst>
      <p:ext uri="{BB962C8B-B14F-4D97-AF65-F5344CB8AC3E}">
        <p14:creationId xmlns:p14="http://schemas.microsoft.com/office/powerpoint/2010/main" val="135517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207A09BB-702F-B645-B06D-115EC84D0B60}"/>
              </a:ext>
            </a:extLst>
          </p:cNvPr>
          <p:cNvPicPr>
            <a:picLocks noChangeAspect="1"/>
          </p:cNvPicPr>
          <p:nvPr/>
        </p:nvPicPr>
        <p:blipFill>
          <a:blip r:embed="rId2"/>
          <a:stretch>
            <a:fillRect/>
          </a:stretch>
        </p:blipFill>
        <p:spPr>
          <a:xfrm>
            <a:off x="671404" y="0"/>
            <a:ext cx="11631943" cy="5263116"/>
          </a:xfrm>
          <a:prstGeom prst="rect">
            <a:avLst/>
          </a:prstGeom>
        </p:spPr>
      </p:pic>
      <p:sp>
        <p:nvSpPr>
          <p:cNvPr id="4" name="Title 1">
            <a:extLst>
              <a:ext uri="{FF2B5EF4-FFF2-40B4-BE49-F238E27FC236}">
                <a16:creationId xmlns:a16="http://schemas.microsoft.com/office/drawing/2014/main" id="{91C656C4-DAE7-7D44-B2DD-9068E0636446}"/>
              </a:ext>
            </a:extLst>
          </p:cNvPr>
          <p:cNvSpPr>
            <a:spLocks noGrp="1"/>
          </p:cNvSpPr>
          <p:nvPr>
            <p:ph type="title"/>
          </p:nvPr>
        </p:nvSpPr>
        <p:spPr>
          <a:xfrm>
            <a:off x="161495" y="255538"/>
            <a:ext cx="1742603" cy="1325563"/>
          </a:xfrm>
        </p:spPr>
        <p:txBody>
          <a:bodyPr>
            <a:normAutofit fontScale="90000"/>
          </a:bodyPr>
          <a:lstStyle/>
          <a:p>
            <a:r>
              <a:rPr lang="en-US" sz="3200" dirty="0"/>
              <a:t>Example:</a:t>
            </a:r>
            <a:br>
              <a:rPr lang="en-US" sz="3200" dirty="0"/>
            </a:br>
            <a:r>
              <a:rPr lang="en-US" sz="3200" dirty="0"/>
              <a:t>“Abs. Max Method (AMM)”</a:t>
            </a:r>
          </a:p>
        </p:txBody>
      </p:sp>
      <p:sp>
        <p:nvSpPr>
          <p:cNvPr id="11" name="TextBox 10">
            <a:extLst>
              <a:ext uri="{FF2B5EF4-FFF2-40B4-BE49-F238E27FC236}">
                <a16:creationId xmlns:a16="http://schemas.microsoft.com/office/drawing/2014/main" id="{B44C5D9B-9B78-3247-AEA6-8294F650D330}"/>
              </a:ext>
            </a:extLst>
          </p:cNvPr>
          <p:cNvSpPr txBox="1"/>
          <p:nvPr/>
        </p:nvSpPr>
        <p:spPr>
          <a:xfrm>
            <a:off x="0" y="5358768"/>
            <a:ext cx="1168087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Shown here is 1900ms of data but the quality for this trace is calculated by looking at about 58,000 </a:t>
            </a:r>
            <a:r>
              <a:rPr lang="en-US" dirty="0" err="1"/>
              <a:t>ms</a:t>
            </a:r>
            <a:r>
              <a:rPr lang="en-US" dirty="0"/>
              <a:t> of data</a:t>
            </a:r>
          </a:p>
          <a:p>
            <a:pPr marL="285750" indent="-285750">
              <a:buFont typeface="Arial" panose="020B0604020202020204" pitchFamily="34" charset="0"/>
              <a:buChar char="•"/>
            </a:pPr>
            <a:r>
              <a:rPr lang="en-US" dirty="0"/>
              <a:t>Since the MAM value for the trace is 0.7193 and the MIM value for the trace is 0.9518, the AMM quality for this trace is 0.9518 since 0.9518 &gt; 0.7193.</a:t>
            </a:r>
          </a:p>
          <a:p>
            <a:pPr marL="285750" indent="-285750">
              <a:buFont typeface="Arial" panose="020B0604020202020204" pitchFamily="34" charset="0"/>
              <a:buChar char="•"/>
            </a:pPr>
            <a:endParaRPr lang="en-US" dirty="0"/>
          </a:p>
        </p:txBody>
      </p:sp>
      <p:sp>
        <p:nvSpPr>
          <p:cNvPr id="12" name="TextBox 11">
            <a:extLst>
              <a:ext uri="{FF2B5EF4-FFF2-40B4-BE49-F238E27FC236}">
                <a16:creationId xmlns:a16="http://schemas.microsoft.com/office/drawing/2014/main" id="{A646FB30-730D-E340-9025-F787F6D2E878}"/>
              </a:ext>
            </a:extLst>
          </p:cNvPr>
          <p:cNvSpPr txBox="1"/>
          <p:nvPr/>
        </p:nvSpPr>
        <p:spPr>
          <a:xfrm>
            <a:off x="1635045" y="4989436"/>
            <a:ext cx="4852331" cy="369332"/>
          </a:xfrm>
          <a:prstGeom prst="rect">
            <a:avLst/>
          </a:prstGeom>
          <a:noFill/>
        </p:spPr>
        <p:txBody>
          <a:bodyPr wrap="square" rtlCol="0">
            <a:spAutoFit/>
          </a:bodyPr>
          <a:lstStyle/>
          <a:p>
            <a:r>
              <a:rPr lang="en-US" dirty="0"/>
              <a:t>MAM quality value = 0.7193</a:t>
            </a:r>
          </a:p>
        </p:txBody>
      </p:sp>
      <p:sp>
        <p:nvSpPr>
          <p:cNvPr id="13" name="TextBox 12">
            <a:extLst>
              <a:ext uri="{FF2B5EF4-FFF2-40B4-BE49-F238E27FC236}">
                <a16:creationId xmlns:a16="http://schemas.microsoft.com/office/drawing/2014/main" id="{95542030-00AA-F649-879F-866BAC5E90F7}"/>
              </a:ext>
            </a:extLst>
          </p:cNvPr>
          <p:cNvSpPr txBox="1"/>
          <p:nvPr/>
        </p:nvSpPr>
        <p:spPr>
          <a:xfrm>
            <a:off x="7162208" y="4989436"/>
            <a:ext cx="3600450" cy="369332"/>
          </a:xfrm>
          <a:prstGeom prst="rect">
            <a:avLst/>
          </a:prstGeom>
          <a:noFill/>
        </p:spPr>
        <p:txBody>
          <a:bodyPr wrap="square" rtlCol="0">
            <a:spAutoFit/>
          </a:bodyPr>
          <a:lstStyle/>
          <a:p>
            <a:r>
              <a:rPr lang="en-US" dirty="0"/>
              <a:t>MIM quality array value = 0.9518</a:t>
            </a:r>
          </a:p>
        </p:txBody>
      </p:sp>
      <p:sp>
        <p:nvSpPr>
          <p:cNvPr id="15" name="TextBox 14">
            <a:extLst>
              <a:ext uri="{FF2B5EF4-FFF2-40B4-BE49-F238E27FC236}">
                <a16:creationId xmlns:a16="http://schemas.microsoft.com/office/drawing/2014/main" id="{DF764B43-44F1-294A-9F06-DFE770880CD6}"/>
              </a:ext>
            </a:extLst>
          </p:cNvPr>
          <p:cNvSpPr txBox="1"/>
          <p:nvPr/>
        </p:nvSpPr>
        <p:spPr>
          <a:xfrm>
            <a:off x="5815647" y="4989436"/>
            <a:ext cx="560706" cy="369332"/>
          </a:xfrm>
          <a:prstGeom prst="rect">
            <a:avLst/>
          </a:prstGeom>
          <a:noFill/>
        </p:spPr>
        <p:txBody>
          <a:bodyPr wrap="square" rtlCol="0">
            <a:spAutoFit/>
          </a:bodyPr>
          <a:lstStyle/>
          <a:p>
            <a:r>
              <a:rPr lang="en-US" dirty="0" err="1"/>
              <a:t>v.s</a:t>
            </a:r>
            <a:r>
              <a:rPr lang="en-US" dirty="0"/>
              <a:t>.</a:t>
            </a:r>
          </a:p>
        </p:txBody>
      </p:sp>
      <p:sp>
        <p:nvSpPr>
          <p:cNvPr id="2" name="Slide Number Placeholder 1">
            <a:extLst>
              <a:ext uri="{FF2B5EF4-FFF2-40B4-BE49-F238E27FC236}">
                <a16:creationId xmlns:a16="http://schemas.microsoft.com/office/drawing/2014/main" id="{CC91C2CE-1CFB-5741-A3C5-484713E10845}"/>
              </a:ext>
            </a:extLst>
          </p:cNvPr>
          <p:cNvSpPr>
            <a:spLocks noGrp="1"/>
          </p:cNvSpPr>
          <p:nvPr>
            <p:ph type="sldNum" sz="quarter" idx="12"/>
          </p:nvPr>
        </p:nvSpPr>
        <p:spPr/>
        <p:txBody>
          <a:bodyPr/>
          <a:lstStyle/>
          <a:p>
            <a:fld id="{A000FB5E-01F8-9A45-AC4A-93637BA381DD}" type="slidenum">
              <a:rPr lang="en-US" smtClean="0"/>
              <a:t>9</a:t>
            </a:fld>
            <a:endParaRPr lang="en-US"/>
          </a:p>
        </p:txBody>
      </p:sp>
    </p:spTree>
    <p:extLst>
      <p:ext uri="{BB962C8B-B14F-4D97-AF65-F5344CB8AC3E}">
        <p14:creationId xmlns:p14="http://schemas.microsoft.com/office/powerpoint/2010/main" val="1406451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2257</TotalTime>
  <Words>999</Words>
  <Application>Microsoft Macintosh PowerPoint</Application>
  <PresentationFormat>Widescreen</PresentationFormat>
  <Paragraphs>357</Paragraphs>
  <Slides>24</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Quantification of Electrogram Signal Quality</vt:lpstr>
      <vt:lpstr>The Quality Program</vt:lpstr>
      <vt:lpstr>PowerPoint Presentation</vt:lpstr>
      <vt:lpstr>PowerPoint Presentation</vt:lpstr>
      <vt:lpstr>PowerPoint Presentation</vt:lpstr>
      <vt:lpstr>Example: “Max Method (MAM)”</vt:lpstr>
      <vt:lpstr>Example: “Min. Method (MIM)”</vt:lpstr>
      <vt:lpstr>PowerPoint Presentation</vt:lpstr>
      <vt:lpstr>Example: “Abs. Max Method (AMM)”</vt:lpstr>
      <vt:lpstr>Examples of High and Low Quality Traces</vt:lpstr>
      <vt:lpstr>Quality Results for 19 AF Terminated Patients and 20 Non Terminated Patients</vt:lpstr>
      <vt:lpstr>PowerPoint Presentation</vt:lpstr>
      <vt:lpstr>PowerPoint Presentation</vt:lpstr>
      <vt:lpstr>PowerPoint Presentation</vt:lpstr>
      <vt:lpstr>PowerPoint Presentation</vt:lpstr>
      <vt:lpstr>PowerPoint Presentation</vt:lpstr>
      <vt:lpstr>ROC Curves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Quantification of Electrogram Signal Quality</dc:title>
  <dc:creator>cole kappel</dc:creator>
  <cp:lastModifiedBy>cole kappel</cp:lastModifiedBy>
  <cp:revision>179</cp:revision>
  <dcterms:created xsi:type="dcterms:W3CDTF">2021-05-30T20:22:30Z</dcterms:created>
  <dcterms:modified xsi:type="dcterms:W3CDTF">2021-09-28T03:22:35Z</dcterms:modified>
</cp:coreProperties>
</file>

<file path=docProps/thumbnail.jpeg>
</file>